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9"/>
  </p:notesMasterIdLst>
  <p:sldIdLst>
    <p:sldId id="256" r:id="rId2"/>
    <p:sldId id="301" r:id="rId3"/>
    <p:sldId id="300" r:id="rId4"/>
    <p:sldId id="302"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305" r:id="rId35"/>
    <p:sldId id="288" r:id="rId36"/>
    <p:sldId id="304" r:id="rId37"/>
    <p:sldId id="292" r:id="rId38"/>
    <p:sldId id="293" r:id="rId39"/>
    <p:sldId id="294" r:id="rId40"/>
    <p:sldId id="287" r:id="rId41"/>
    <p:sldId id="291" r:id="rId42"/>
    <p:sldId id="303" r:id="rId43"/>
    <p:sldId id="295" r:id="rId44"/>
    <p:sldId id="296" r:id="rId45"/>
    <p:sldId id="297" r:id="rId46"/>
    <p:sldId id="298" r:id="rId47"/>
    <p:sldId id="299" r:id="rId48"/>
  </p:sldIdLst>
  <p:sldSz cx="12192000" cy="6858000"/>
  <p:notesSz cx="6858000" cy="9144000"/>
  <p:embeddedFontLst>
    <p:embeddedFont>
      <p:font typeface="Calibri" panose="020F0502020204030204" pitchFamily="34" charset="0"/>
      <p:regular r:id="rId50"/>
      <p:bold r:id="rId51"/>
      <p:italic r:id="rId52"/>
      <p:boldItalic r:id="rId53"/>
    </p:embeddedFont>
    <p:embeddedFont>
      <p:font typeface="Cambria Math" panose="02040503050406030204" pitchFamily="18" charset="0"/>
      <p:regular r:id="rId54"/>
    </p:embeddedFont>
    <p:embeddedFont>
      <p:font typeface="Courier" panose="02070309020205020404" pitchFamily="49" charset="0"/>
      <p:regular r:id="rId55"/>
      <p:bold r:id="rId56"/>
      <p:italic r:id="rId57"/>
      <p:boldItalic r:id="rId58"/>
    </p:embeddedFont>
    <p:embeddedFont>
      <p:font typeface="Open Sans" panose="020B0606030504020204" pitchFamily="34" charset="0"/>
      <p:regular r:id="rId59"/>
      <p:bold r:id="rId60"/>
      <p:italic r:id="rId61"/>
      <p:boldItalic r:id="rId62"/>
    </p:embeddedFont>
    <p:embeddedFont>
      <p:font typeface="Open Sans SemiBold" panose="020B0606030504020204" pitchFamily="34"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7" roundtripDataSignature="AMtx7mjAWEGBciaFh99CxvKIQCbXU46Dp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8D2FC19-6D12-42EF-8AA3-5F670350492C}">
  <a:tblStyle styleId="{98D2FC19-6D12-42EF-8AA3-5F670350492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6F4AAFC-9C9B-4110-8E2A-E79AC4F4A6CE}" styleName="Table_1">
    <a:wholeTbl>
      <a:tcTxStyle b="off" i="off">
        <a:font>
          <a:latin typeface="Open Sans"/>
          <a:ea typeface="Open Sans"/>
          <a:cs typeface="Open San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E6E9"/>
          </a:solidFill>
        </a:fill>
      </a:tcStyle>
    </a:wholeTbl>
    <a:band1H>
      <a:tcTxStyle/>
      <a:tcStyle>
        <a:tcBdr/>
        <a:fill>
          <a:solidFill>
            <a:srgbClr val="CCCAD1"/>
          </a:solidFill>
        </a:fill>
      </a:tcStyle>
    </a:band1H>
    <a:band2H>
      <a:tcTxStyle/>
      <a:tcStyle>
        <a:tcBdr/>
      </a:tcStyle>
    </a:band2H>
    <a:band1V>
      <a:tcTxStyle/>
      <a:tcStyle>
        <a:tcBdr/>
        <a:fill>
          <a:solidFill>
            <a:srgbClr val="CCCAD1"/>
          </a:solidFill>
        </a:fill>
      </a:tcStyle>
    </a:band1V>
    <a:band2V>
      <a:tcTxStyle/>
      <a:tcStyle>
        <a:tcBdr/>
      </a:tcStyle>
    </a:band2V>
    <a:lastCol>
      <a:tcTxStyle b="on" i="off">
        <a:font>
          <a:latin typeface="Open Sans"/>
          <a:ea typeface="Open Sans"/>
          <a:cs typeface="Open Sans"/>
        </a:font>
        <a:schemeClr val="lt1"/>
      </a:tcTxStyle>
      <a:tcStyle>
        <a:tcBdr/>
        <a:fill>
          <a:solidFill>
            <a:schemeClr val="accent1"/>
          </a:solidFill>
        </a:fill>
      </a:tcStyle>
    </a:lastCol>
    <a:firstCol>
      <a:tcTxStyle b="on" i="off">
        <a:font>
          <a:latin typeface="Open Sans"/>
          <a:ea typeface="Open Sans"/>
          <a:cs typeface="Open Sans"/>
        </a:font>
        <a:schemeClr val="lt1"/>
      </a:tcTxStyle>
      <a:tcStyle>
        <a:tcBdr/>
        <a:fill>
          <a:solidFill>
            <a:schemeClr val="accent1"/>
          </a:solidFill>
        </a:fill>
      </a:tcStyle>
    </a:firstCol>
    <a:lastRow>
      <a:tcTxStyle b="on" i="off">
        <a:font>
          <a:latin typeface="Open Sans"/>
          <a:ea typeface="Open Sans"/>
          <a:cs typeface="Open San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Open Sans"/>
          <a:ea typeface="Open Sans"/>
          <a:cs typeface="Open San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41"/>
    <p:restoredTop sz="75426"/>
  </p:normalViewPr>
  <p:slideViewPr>
    <p:cSldViewPr snapToGrid="0">
      <p:cViewPr varScale="1">
        <p:scale>
          <a:sx n="164" d="100"/>
          <a:sy n="164" d="100"/>
        </p:scale>
        <p:origin x="114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4.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67"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1.fntdata"/><Relationship Id="rId55"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0: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An event is a set of possible outcomes. We compute these by summing over all subsets of variables that are compatible with that event. These are subsets of variables. </a:t>
            </a:r>
            <a:endParaRPr/>
          </a:p>
          <a:p>
            <a:pPr marL="0" lvl="0" indent="0" algn="l" rtl="0">
              <a:spcBef>
                <a:spcPts val="0"/>
              </a:spcBef>
              <a:spcAft>
                <a:spcPts val="0"/>
              </a:spcAft>
              <a:buNone/>
            </a:pPr>
            <a:r>
              <a:rPr lang="en-US"/>
              <a:t>Let’s say x1=true, then if you sum over all entries in the joint table with x1…xN, where the entry says x=1 is true then you get the probability that x=1 true.</a:t>
            </a:r>
            <a:endParaRPr/>
          </a:p>
          <a:p>
            <a:pPr marL="0" lvl="0" indent="0" algn="l" rtl="0">
              <a:spcBef>
                <a:spcPts val="0"/>
              </a:spcBef>
              <a:spcAft>
                <a:spcPts val="0"/>
              </a:spcAft>
              <a:buNone/>
            </a:pPr>
            <a:r>
              <a:rPr lang="en-US"/>
              <a:t>Events don’t have to be as simple as x1=true.  It could be x1=true and x2=false.  Or more combinations of variables coule be involved. </a:t>
            </a:r>
            <a:endParaRPr/>
          </a:p>
          <a:p>
            <a:pPr marL="0" lvl="0" indent="0" algn="l" rtl="0">
              <a:spcBef>
                <a:spcPts val="0"/>
              </a:spcBef>
              <a:spcAft>
                <a:spcPts val="0"/>
              </a:spcAft>
              <a:buNone/>
            </a:pPr>
            <a:endParaRPr/>
          </a:p>
          <a:p>
            <a:pPr marL="0" lvl="0" indent="0" algn="l" rtl="0">
              <a:spcBef>
                <a:spcPts val="0"/>
              </a:spcBef>
              <a:spcAft>
                <a:spcPts val="0"/>
              </a:spcAft>
              <a:buNone/>
            </a:pPr>
            <a:r>
              <a:rPr lang="en-US"/>
              <a:t>Look at all of the entries that are consistent with the event. </a:t>
            </a:r>
            <a:endParaRPr/>
          </a:p>
          <a:p>
            <a:pPr marL="457200" lvl="1" indent="0" algn="l" rtl="0">
              <a:lnSpc>
                <a:spcPct val="80000"/>
              </a:lnSpc>
              <a:spcBef>
                <a:spcPts val="0"/>
              </a:spcBef>
              <a:spcAft>
                <a:spcPts val="0"/>
              </a:spcAft>
              <a:buNone/>
            </a:pPr>
            <a:r>
              <a:rPr lang="en-US" sz="2000"/>
              <a:t>Probability that it’s hot AND sunny?  0.4</a:t>
            </a:r>
            <a:endParaRPr/>
          </a:p>
          <a:p>
            <a:pPr marL="457200" lvl="1" indent="0" algn="l" rtl="0">
              <a:lnSpc>
                <a:spcPct val="80000"/>
              </a:lnSpc>
              <a:spcBef>
                <a:spcPts val="0"/>
              </a:spcBef>
              <a:spcAft>
                <a:spcPts val="0"/>
              </a:spcAft>
              <a:buNone/>
            </a:pPr>
            <a:r>
              <a:rPr lang="en-US" sz="2000"/>
              <a:t>Probability that it’s hot? 0.5</a:t>
            </a:r>
            <a:endParaRPr/>
          </a:p>
          <a:p>
            <a:pPr marL="457200" lvl="1" indent="0" algn="l" rtl="0">
              <a:lnSpc>
                <a:spcPct val="80000"/>
              </a:lnSpc>
              <a:spcBef>
                <a:spcPts val="0"/>
              </a:spcBef>
              <a:spcAft>
                <a:spcPts val="0"/>
              </a:spcAft>
              <a:buNone/>
            </a:pPr>
            <a:r>
              <a:rPr lang="en-US" sz="2000"/>
              <a:t>Probability that it’s hot OR sunny? 0.8</a:t>
            </a:r>
            <a:endParaRPr/>
          </a:p>
          <a:p>
            <a:pPr marL="0" lvl="0" indent="0" algn="l" rtl="0">
              <a:spcBef>
                <a:spcPts val="0"/>
              </a:spcBef>
              <a:spcAft>
                <a:spcPts val="0"/>
              </a:spcAft>
              <a:buNone/>
            </a:pPr>
            <a:endParaRPr/>
          </a:p>
        </p:txBody>
      </p:sp>
      <p:sp>
        <p:nvSpPr>
          <p:cNvPr id="173" name="Google Shape;173;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1: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Marginalize distribution means you build a new table for a subset of random variables.</a:t>
            </a:r>
            <a:endParaRPr/>
          </a:p>
          <a:p>
            <a:pPr marL="0" lvl="0" indent="0" algn="l" rtl="0">
              <a:spcBef>
                <a:spcPts val="0"/>
              </a:spcBef>
              <a:spcAft>
                <a:spcPts val="0"/>
              </a:spcAft>
              <a:buNone/>
            </a:pPr>
            <a:endParaRPr/>
          </a:p>
          <a:p>
            <a:pPr marL="0" lvl="0" indent="0" algn="l" rtl="0">
              <a:spcBef>
                <a:spcPts val="0"/>
              </a:spcBef>
              <a:spcAft>
                <a:spcPts val="0"/>
              </a:spcAft>
              <a:buNone/>
            </a:pPr>
            <a:r>
              <a:rPr lang="en-US"/>
              <a:t>This is the general equation.  You can apply it to any number of random variables.  If you had 3 random varaibles, you could compute the marginals for </a:t>
            </a:r>
            <a:endParaRPr/>
          </a:p>
          <a:p>
            <a:pPr marL="0" lvl="0" indent="0" algn="l" rtl="0">
              <a:spcBef>
                <a:spcPts val="0"/>
              </a:spcBef>
              <a:spcAft>
                <a:spcPts val="0"/>
              </a:spcAft>
              <a:buNone/>
            </a:pPr>
            <a:r>
              <a:rPr lang="en-US"/>
              <a:t>Just x1</a:t>
            </a:r>
            <a:endParaRPr/>
          </a:p>
          <a:p>
            <a:pPr marL="0" marR="0" lvl="0" indent="0" algn="l" rtl="0">
              <a:lnSpc>
                <a:spcPct val="100000"/>
              </a:lnSpc>
              <a:spcBef>
                <a:spcPts val="360"/>
              </a:spcBef>
              <a:spcAft>
                <a:spcPts val="0"/>
              </a:spcAft>
              <a:buClr>
                <a:schemeClr val="dk1"/>
              </a:buClr>
              <a:buSzPts val="1200"/>
              <a:buFont typeface="Calibri"/>
              <a:buNone/>
            </a:pPr>
            <a:r>
              <a:rPr lang="en-US"/>
              <a:t>Just x2</a:t>
            </a:r>
            <a:endParaRPr/>
          </a:p>
          <a:p>
            <a:pPr marL="0" marR="0" lvl="0" indent="0" algn="l" rtl="0">
              <a:lnSpc>
                <a:spcPct val="100000"/>
              </a:lnSpc>
              <a:spcBef>
                <a:spcPts val="360"/>
              </a:spcBef>
              <a:spcAft>
                <a:spcPts val="0"/>
              </a:spcAft>
              <a:buClr>
                <a:schemeClr val="dk1"/>
              </a:buClr>
              <a:buSzPts val="1200"/>
              <a:buFont typeface="Calibri"/>
              <a:buNone/>
            </a:pPr>
            <a:r>
              <a:rPr lang="en-US"/>
              <a:t>Just x3</a:t>
            </a:r>
            <a:endParaRPr/>
          </a:p>
          <a:p>
            <a:pPr marL="0" marR="0" lvl="0" indent="0" algn="l" rtl="0">
              <a:lnSpc>
                <a:spcPct val="100000"/>
              </a:lnSpc>
              <a:spcBef>
                <a:spcPts val="360"/>
              </a:spcBef>
              <a:spcAft>
                <a:spcPts val="0"/>
              </a:spcAft>
              <a:buClr>
                <a:schemeClr val="dk1"/>
              </a:buClr>
              <a:buSzPts val="1200"/>
              <a:buFont typeface="Calibri"/>
              <a:buNone/>
            </a:pPr>
            <a:r>
              <a:rPr lang="en-US"/>
              <a:t>x1 and x2</a:t>
            </a:r>
            <a:endParaRPr/>
          </a:p>
          <a:p>
            <a:pPr marL="0" marR="0" lvl="0" indent="0" algn="l" rtl="0">
              <a:lnSpc>
                <a:spcPct val="100000"/>
              </a:lnSpc>
              <a:spcBef>
                <a:spcPts val="360"/>
              </a:spcBef>
              <a:spcAft>
                <a:spcPts val="0"/>
              </a:spcAft>
              <a:buClr>
                <a:schemeClr val="dk1"/>
              </a:buClr>
              <a:buSzPts val="1200"/>
              <a:buFont typeface="Calibri"/>
              <a:buNone/>
            </a:pPr>
            <a:r>
              <a:rPr lang="en-US"/>
              <a:t>x2 and x3</a:t>
            </a:r>
            <a:endParaRPr/>
          </a:p>
          <a:p>
            <a:pPr marL="0" marR="0" lvl="0" indent="0" algn="l" rtl="0">
              <a:lnSpc>
                <a:spcPct val="100000"/>
              </a:lnSpc>
              <a:spcBef>
                <a:spcPts val="360"/>
              </a:spcBef>
              <a:spcAft>
                <a:spcPts val="0"/>
              </a:spcAft>
              <a:buClr>
                <a:schemeClr val="dk1"/>
              </a:buClr>
              <a:buSzPts val="1200"/>
              <a:buFont typeface="Calibri"/>
              <a:buNone/>
            </a:pPr>
            <a:r>
              <a:rPr lang="en-US"/>
              <a:t>x1 and x3</a:t>
            </a:r>
            <a:endParaRPr/>
          </a:p>
          <a:p>
            <a:pPr marL="0" marR="0" lvl="0" indent="0" algn="l" rtl="0">
              <a:lnSpc>
                <a:spcPct val="100000"/>
              </a:lnSpc>
              <a:spcBef>
                <a:spcPts val="360"/>
              </a:spcBef>
              <a:spcAft>
                <a:spcPts val="0"/>
              </a:spcAft>
              <a:buClr>
                <a:schemeClr val="dk1"/>
              </a:buClr>
              <a:buSzPts val="1200"/>
              <a:buFont typeface="Calibri"/>
              <a:buNone/>
            </a:pPr>
            <a:endParaRPr/>
          </a:p>
          <a:p>
            <a:pPr marL="0" marR="0" lvl="0" indent="0" algn="l" rtl="0">
              <a:lnSpc>
                <a:spcPct val="100000"/>
              </a:lnSpc>
              <a:spcBef>
                <a:spcPts val="36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183" name="Google Shape;183;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2: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This is the most important concept.  Why because it tells us, if we measure something, what does it tell us about the things that we didn’t get to measure.  That’s what conditional probabilities come in.</a:t>
            </a:r>
            <a:endParaRPr/>
          </a:p>
          <a:p>
            <a:pPr marL="0" lvl="0" indent="0" algn="l" rtl="0">
              <a:spcBef>
                <a:spcPts val="0"/>
              </a:spcBef>
              <a:spcAft>
                <a:spcPts val="0"/>
              </a:spcAft>
              <a:buNone/>
            </a:pPr>
            <a:endParaRPr/>
          </a:p>
          <a:p>
            <a:pPr marL="0" lvl="0" indent="0" algn="l" rtl="0">
              <a:spcBef>
                <a:spcPts val="0"/>
              </a:spcBef>
              <a:spcAft>
                <a:spcPts val="0"/>
              </a:spcAft>
              <a:buNone/>
            </a:pPr>
            <a:r>
              <a:rPr lang="en-US"/>
              <a:t>A conditional probability that random variable Capital A will take on value lowercase a, given that random variable Capital B takes on value lowercase b.  This is given by the probability of seeing both a and b, divided by the probability of seeing b.</a:t>
            </a:r>
            <a:endParaRPr/>
          </a:p>
          <a:p>
            <a:pPr marL="0" lvl="0" indent="0" algn="l" rtl="0">
              <a:spcBef>
                <a:spcPts val="0"/>
              </a:spcBef>
              <a:spcAft>
                <a:spcPts val="0"/>
              </a:spcAft>
              <a:buNone/>
            </a:pPr>
            <a:endParaRPr/>
          </a:p>
          <a:p>
            <a:pPr marL="0" lvl="0" indent="0" algn="l" rtl="0">
              <a:spcBef>
                <a:spcPts val="0"/>
              </a:spcBef>
              <a:spcAft>
                <a:spcPts val="0"/>
              </a:spcAft>
              <a:buNone/>
            </a:pPr>
            <a:r>
              <a:rPr lang="en-US"/>
              <a:t>[Explain the Venn diagram.]</a:t>
            </a:r>
            <a:endParaRPr/>
          </a:p>
          <a:p>
            <a:pPr marL="0" lvl="0" indent="0" algn="l" rtl="0">
              <a:spcBef>
                <a:spcPts val="0"/>
              </a:spcBef>
              <a:spcAft>
                <a:spcPts val="0"/>
              </a:spcAft>
              <a:buNone/>
            </a:pPr>
            <a:r>
              <a:rPr lang="en-US"/>
              <a:t>Write out the equation for P(sun|cold)</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02" name="Google Shape;202;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3: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Before we saw how to go from a joint distribution to a marginal distribution.  Now we’re going to see how to go from a joint distribution to a conditional. </a:t>
            </a:r>
            <a:endParaRPr/>
          </a:p>
          <a:p>
            <a:pPr marL="0" lvl="0" indent="0" algn="l" rtl="0">
              <a:spcBef>
                <a:spcPts val="0"/>
              </a:spcBef>
              <a:spcAft>
                <a:spcPts val="0"/>
              </a:spcAft>
              <a:buNone/>
            </a:pPr>
            <a:endParaRPr/>
          </a:p>
          <a:p>
            <a:pPr marL="0" lvl="0" indent="0" algn="l" rtl="0">
              <a:spcBef>
                <a:spcPts val="0"/>
              </a:spcBef>
              <a:spcAft>
                <a:spcPts val="0"/>
              </a:spcAft>
              <a:buNone/>
            </a:pPr>
            <a:r>
              <a:rPr lang="en-US"/>
              <a:t>A conditional distribution is a consequence of the joint distribution.  We do that just like we did on the previous slide).</a:t>
            </a:r>
            <a:endParaRPr/>
          </a:p>
          <a:p>
            <a:pPr marL="0" lvl="0" indent="0" algn="l" rtl="0">
              <a:spcBef>
                <a:spcPts val="0"/>
              </a:spcBef>
              <a:spcAft>
                <a:spcPts val="0"/>
              </a:spcAft>
              <a:buNone/>
            </a:pPr>
            <a:endParaRPr/>
          </a:p>
          <a:p>
            <a:pPr marL="0" lvl="0" indent="0" algn="l" rtl="0">
              <a:spcBef>
                <a:spcPts val="0"/>
              </a:spcBef>
              <a:spcAft>
                <a:spcPts val="0"/>
              </a:spcAft>
              <a:buNone/>
            </a:pPr>
            <a:r>
              <a:rPr lang="en-US"/>
              <a:t>P(W|T) is a set of tables that can be extracted from the joint distribution P(T, W).</a:t>
            </a:r>
            <a:endParaRPr/>
          </a:p>
        </p:txBody>
      </p:sp>
      <p:sp>
        <p:nvSpPr>
          <p:cNvPr id="228" name="Google Shape;228;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4: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What is probabilistic inference in general?  It’s computing some desired probabilities (usually conditionals), given some input set of probabilities (by default, a large joint distribution).</a:t>
            </a:r>
            <a:endParaRPr/>
          </a:p>
          <a:p>
            <a:pPr marL="0" lvl="0" indent="0" algn="l" rtl="0">
              <a:spcBef>
                <a:spcPts val="0"/>
              </a:spcBef>
              <a:spcAft>
                <a:spcPts val="0"/>
              </a:spcAft>
              <a:buNone/>
            </a:pPr>
            <a:endParaRPr/>
          </a:p>
          <a:p>
            <a:pPr marL="0" lvl="0" indent="0" algn="l" rtl="0">
              <a:spcBef>
                <a:spcPts val="0"/>
              </a:spcBef>
              <a:spcAft>
                <a:spcPts val="0"/>
              </a:spcAft>
              <a:buNone/>
            </a:pPr>
            <a:r>
              <a:rPr lang="en-US"/>
              <a:t>The reason that this is interesting, is that our probability distributions change as we accrue more evidence. </a:t>
            </a:r>
            <a:endParaRPr/>
          </a:p>
          <a:p>
            <a:pPr marL="0" lvl="0" indent="0" algn="l" rtl="0">
              <a:spcBef>
                <a:spcPts val="0"/>
              </a:spcBef>
              <a:spcAft>
                <a:spcPts val="0"/>
              </a:spcAft>
              <a:buNone/>
            </a:pPr>
            <a:r>
              <a:rPr lang="en-US"/>
              <a:t>Observing new evidence causes our beliefs to be updated.  Evidence can cause the probabilities to go up or to go down.</a:t>
            </a:r>
            <a:endParaRPr/>
          </a:p>
        </p:txBody>
      </p:sp>
      <p:sp>
        <p:nvSpPr>
          <p:cNvPr id="245" name="Google Shape;245;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5: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Here’s the first procedure that we’ll look at for Probabilistic Inference.  It is called Inference by Enumeration</a:t>
            </a:r>
            <a:endParaRPr/>
          </a:p>
          <a:p>
            <a:pPr marL="0" lvl="0" indent="0" algn="l" rtl="0">
              <a:spcBef>
                <a:spcPts val="0"/>
              </a:spcBef>
              <a:spcAft>
                <a:spcPts val="0"/>
              </a:spcAft>
              <a:buNone/>
            </a:pPr>
            <a:endParaRPr/>
          </a:p>
          <a:p>
            <a:pPr marL="0" lvl="0" indent="0" algn="l" rtl="0">
              <a:spcBef>
                <a:spcPts val="0"/>
              </a:spcBef>
              <a:spcAft>
                <a:spcPts val="0"/>
              </a:spcAft>
              <a:buNone/>
            </a:pPr>
            <a:r>
              <a:rPr lang="en-US"/>
              <a:t>We can split up our variables into 3 sets:</a:t>
            </a:r>
            <a:endParaRPr/>
          </a:p>
          <a:p>
            <a:pPr marL="0" lvl="0" indent="0" algn="l" rtl="0">
              <a:spcBef>
                <a:spcPts val="0"/>
              </a:spcBef>
              <a:spcAft>
                <a:spcPts val="0"/>
              </a:spcAft>
              <a:buNone/>
            </a:pPr>
            <a:r>
              <a:rPr lang="en-US"/>
              <a:t>1. some evidence variables – those are what we’ve observed.</a:t>
            </a:r>
            <a:endParaRPr/>
          </a:p>
          <a:p>
            <a:pPr marL="0" lvl="0" indent="0" algn="l" rtl="0">
              <a:spcBef>
                <a:spcPts val="0"/>
              </a:spcBef>
              <a:spcAft>
                <a:spcPts val="0"/>
              </a:spcAft>
              <a:buNone/>
            </a:pPr>
            <a:r>
              <a:rPr lang="en-US"/>
              <a:t>2. The query variables – those are what we want to know about</a:t>
            </a:r>
            <a:endParaRPr/>
          </a:p>
          <a:p>
            <a:pPr marL="0" lvl="0" indent="0" algn="l" rtl="0">
              <a:spcBef>
                <a:spcPts val="0"/>
              </a:spcBef>
              <a:spcAft>
                <a:spcPts val="0"/>
              </a:spcAft>
              <a:buNone/>
            </a:pPr>
            <a:r>
              <a:rPr lang="en-US"/>
              <a:t>3. The hidden variables – those appear in the joint distribution, but don’t appear in the previous 2. </a:t>
            </a:r>
            <a:endParaRPr/>
          </a:p>
          <a:p>
            <a:pPr marL="0" lvl="0" indent="0" algn="l" rtl="0">
              <a:spcBef>
                <a:spcPts val="0"/>
              </a:spcBef>
              <a:spcAft>
                <a:spcPts val="0"/>
              </a:spcAft>
              <a:buNone/>
            </a:pPr>
            <a:endParaRPr/>
          </a:p>
          <a:p>
            <a:pPr marL="0" lvl="0" indent="0" algn="l" rtl="0">
              <a:spcBef>
                <a:spcPts val="0"/>
              </a:spcBef>
              <a:spcAft>
                <a:spcPts val="0"/>
              </a:spcAft>
              <a:buNone/>
            </a:pPr>
            <a:r>
              <a:rPr lang="en-US"/>
              <a:t>Here are the 3 steps that we need to do:</a:t>
            </a:r>
            <a:endParaRPr/>
          </a:p>
          <a:p>
            <a:pPr marL="0" lvl="0" indent="0" algn="l" rtl="0">
              <a:spcBef>
                <a:spcPts val="0"/>
              </a:spcBef>
              <a:spcAft>
                <a:spcPts val="0"/>
              </a:spcAft>
              <a:buNone/>
            </a:pPr>
            <a:r>
              <a:rPr lang="en-US"/>
              <a:t>Step 1: select all entries that are consistent with the Evidence.</a:t>
            </a:r>
            <a:endParaRPr/>
          </a:p>
          <a:p>
            <a:pPr marL="0" lvl="0" indent="0" algn="l" rtl="0">
              <a:spcBef>
                <a:spcPts val="0"/>
              </a:spcBef>
              <a:spcAft>
                <a:spcPts val="0"/>
              </a:spcAft>
              <a:buNone/>
            </a:pPr>
            <a:r>
              <a:rPr lang="en-US"/>
              <a:t>Step 2: Sum out the hidden variables.  Sum over all possible instantiations of the hidden variables.  That leaves us with the joint distribution between the query variable and the evidence variables.</a:t>
            </a:r>
            <a:endParaRPr/>
          </a:p>
          <a:p>
            <a:pPr marL="0" lvl="0" indent="0" algn="l" rtl="0">
              <a:spcBef>
                <a:spcPts val="0"/>
              </a:spcBef>
              <a:spcAft>
                <a:spcPts val="0"/>
              </a:spcAft>
              <a:buNone/>
            </a:pPr>
            <a:r>
              <a:rPr lang="en-US"/>
              <a:t>That’s something like P(a, c) = sum over b P(a,b,c). </a:t>
            </a:r>
            <a:endParaRPr/>
          </a:p>
          <a:p>
            <a:pPr marL="0" marR="0" lvl="0" indent="0" algn="l" rtl="0">
              <a:lnSpc>
                <a:spcPct val="100000"/>
              </a:lnSpc>
              <a:spcBef>
                <a:spcPts val="360"/>
              </a:spcBef>
              <a:spcAft>
                <a:spcPts val="0"/>
              </a:spcAft>
              <a:buClr>
                <a:schemeClr val="dk1"/>
              </a:buClr>
              <a:buSzPts val="1200"/>
              <a:buFont typeface="Calibri"/>
              <a:buNone/>
            </a:pPr>
            <a:r>
              <a:rPr lang="en-US"/>
              <a:t>That’s the same as P(q, e) = sum over h P(q,h,e). </a:t>
            </a:r>
            <a:endParaRPr/>
          </a:p>
          <a:p>
            <a:pPr marL="0" marR="0" lvl="0" indent="0" algn="l" rtl="0">
              <a:lnSpc>
                <a:spcPct val="100000"/>
              </a:lnSpc>
              <a:spcBef>
                <a:spcPts val="360"/>
              </a:spcBef>
              <a:spcAft>
                <a:spcPts val="0"/>
              </a:spcAft>
              <a:buClr>
                <a:schemeClr val="dk1"/>
              </a:buClr>
              <a:buSzPts val="1200"/>
              <a:buFont typeface="Calibri"/>
              <a:buNone/>
            </a:pPr>
            <a:endParaRPr/>
          </a:p>
          <a:p>
            <a:pPr marL="0" marR="0" lvl="0" indent="0" algn="l" rtl="0">
              <a:lnSpc>
                <a:spcPct val="100000"/>
              </a:lnSpc>
              <a:spcBef>
                <a:spcPts val="360"/>
              </a:spcBef>
              <a:spcAft>
                <a:spcPts val="0"/>
              </a:spcAft>
              <a:buClr>
                <a:schemeClr val="dk1"/>
              </a:buClr>
              <a:buSzPts val="1200"/>
              <a:buFont typeface="Calibri"/>
              <a:buNone/>
            </a:pPr>
            <a:r>
              <a:rPr lang="en-US"/>
              <a:t>Step 3: Normalize to get the conditional probability.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53" name="Google Shape;253;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6: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How do recover the full joint distribution? </a:t>
            </a:r>
            <a:endParaRPr dirty="0"/>
          </a:p>
          <a:p>
            <a:pPr marL="0" lvl="0" indent="0" algn="l" rtl="0">
              <a:spcBef>
                <a:spcPts val="0"/>
              </a:spcBef>
              <a:spcAft>
                <a:spcPts val="0"/>
              </a:spcAft>
              <a:buNone/>
            </a:pPr>
            <a:r>
              <a:rPr lang="en-US" dirty="0"/>
              <a:t>P(wet, sun) =. P(sun) * P(wet | sun) = 0.8 * 0.1 = 0.08</a:t>
            </a:r>
            <a:endParaRPr dirty="0"/>
          </a:p>
          <a:p>
            <a:pPr marL="0" lvl="0" indent="0" algn="l" rtl="0">
              <a:spcBef>
                <a:spcPts val="0"/>
              </a:spcBef>
              <a:spcAft>
                <a:spcPts val="0"/>
              </a:spcAft>
              <a:buNone/>
            </a:pPr>
            <a:r>
              <a:rPr lang="en-US" dirty="0"/>
              <a:t>P(dry, sun) =. P(sun) * P(dry| sun) = 0.8 * 0.9 = 0.72</a:t>
            </a:r>
          </a:p>
          <a:p>
            <a:pPr marL="0" lvl="0" indent="0" algn="l" rtl="0">
              <a:spcBef>
                <a:spcPts val="0"/>
              </a:spcBef>
              <a:spcAft>
                <a:spcPts val="0"/>
              </a:spcAft>
              <a:buNone/>
            </a:pPr>
            <a:r>
              <a:rPr lang="en-US" dirty="0"/>
              <a:t>P(wet, rain) = P(rain) * P(wet | rain) = 0.2 * 0.7 = 0.14</a:t>
            </a:r>
            <a:br>
              <a:rPr lang="en-US" dirty="0"/>
            </a:br>
            <a:r>
              <a:rPr lang="en-US" dirty="0"/>
              <a:t>P(dry, rain) = P(rain) * P(dry | train) = 0.2 * 0.3 = 0.06</a:t>
            </a:r>
            <a:endParaRPr dirty="0"/>
          </a:p>
          <a:p>
            <a:pPr marL="0" lvl="0" indent="0" algn="l" rtl="0">
              <a:spcBef>
                <a:spcPts val="0"/>
              </a:spcBef>
              <a:spcAft>
                <a:spcPts val="0"/>
              </a:spcAft>
              <a:buNone/>
            </a:pPr>
            <a:r>
              <a:rPr lang="en-US" dirty="0"/>
              <a:t>…</a:t>
            </a:r>
            <a:endParaRPr dirty="0"/>
          </a:p>
          <a:p>
            <a:pPr marL="0" lvl="0" indent="0" algn="l" rtl="0">
              <a:spcBef>
                <a:spcPts val="0"/>
              </a:spcBef>
              <a:spcAft>
                <a:spcPts val="0"/>
              </a:spcAft>
              <a:buNone/>
            </a:pPr>
            <a:r>
              <a:rPr lang="en-US" dirty="0"/>
              <a:t>We can compute every entry that way.</a:t>
            </a:r>
            <a:endParaRPr dirty="0"/>
          </a:p>
        </p:txBody>
      </p:sp>
      <p:sp>
        <p:nvSpPr>
          <p:cNvPr id="281" name="Google Shape;281;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7: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Can we apply the product rule to more than two variables?  Yes!  It’s called the chain rule.</a:t>
            </a:r>
            <a:endParaRPr/>
          </a:p>
          <a:p>
            <a:pPr marL="0" lvl="0" indent="0" algn="l" rtl="0">
              <a:spcBef>
                <a:spcPts val="0"/>
              </a:spcBef>
              <a:spcAft>
                <a:spcPts val="0"/>
              </a:spcAft>
              <a:buNone/>
            </a:pPr>
            <a:r>
              <a:rPr lang="en-US"/>
              <a:t>Here’s the chain rule for 3 variables, x1, x2, x3.  It’s the maginal of x1, times the conditional of x2 given x1, times the conditional of x3 given x1 and x2.</a:t>
            </a:r>
            <a:endParaRPr/>
          </a:p>
          <a:p>
            <a:pPr marL="0" lvl="0" indent="0" algn="l" rtl="0">
              <a:spcBef>
                <a:spcPts val="0"/>
              </a:spcBef>
              <a:spcAft>
                <a:spcPts val="0"/>
              </a:spcAft>
              <a:buNone/>
            </a:pPr>
            <a:r>
              <a:rPr lang="en-US"/>
              <a:t>We can generalize this to any number of x1 to x_n as ….</a:t>
            </a:r>
            <a:endParaRPr/>
          </a:p>
          <a:p>
            <a:pPr marL="0" lvl="0" indent="0" algn="l" rtl="0">
              <a:spcBef>
                <a:spcPts val="0"/>
              </a:spcBef>
              <a:spcAft>
                <a:spcPts val="0"/>
              </a:spcAft>
              <a:buNone/>
            </a:pPr>
            <a:r>
              <a:rPr lang="en-US"/>
              <a:t>i = 1	P(x1)</a:t>
            </a:r>
            <a:endParaRPr/>
          </a:p>
          <a:p>
            <a:pPr marL="0" lvl="0" indent="0" algn="l" rtl="0">
              <a:spcBef>
                <a:spcPts val="0"/>
              </a:spcBef>
              <a:spcAft>
                <a:spcPts val="0"/>
              </a:spcAft>
              <a:buNone/>
            </a:pPr>
            <a:r>
              <a:rPr lang="en-US"/>
              <a:t>I = 2	p(x2|x1)</a:t>
            </a:r>
            <a:endParaRPr/>
          </a:p>
          <a:p>
            <a:pPr marL="0" lvl="0" indent="0" algn="l" rtl="0">
              <a:spcBef>
                <a:spcPts val="0"/>
              </a:spcBef>
              <a:spcAft>
                <a:spcPts val="0"/>
              </a:spcAft>
              <a:buNone/>
            </a:pPr>
            <a:r>
              <a:rPr lang="en-US"/>
              <a:t>I = 3	p(x3|x1, x2)</a:t>
            </a:r>
            <a:endParaRPr/>
          </a:p>
          <a:p>
            <a:pPr marL="0" lvl="0" indent="0" algn="l" rtl="0">
              <a:spcBef>
                <a:spcPts val="0"/>
              </a:spcBef>
              <a:spcAft>
                <a:spcPts val="0"/>
              </a:spcAft>
              <a:buNone/>
            </a:pPr>
            <a:r>
              <a:rPr lang="en-US"/>
              <a:t>…</a:t>
            </a:r>
            <a:endParaRPr/>
          </a:p>
          <a:p>
            <a:pPr marL="0" lvl="0" indent="0" algn="l" rtl="0">
              <a:spcBef>
                <a:spcPts val="0"/>
              </a:spcBef>
              <a:spcAft>
                <a:spcPts val="0"/>
              </a:spcAft>
              <a:buNone/>
            </a:pPr>
            <a:r>
              <a:rPr lang="en-US"/>
              <a:t>I = n	p(x_n|x1, x2, …. Xn-1)</a:t>
            </a:r>
            <a:endParaRPr/>
          </a:p>
          <a:p>
            <a:pPr marL="0" lvl="0" indent="0" algn="l" rtl="0">
              <a:spcBef>
                <a:spcPts val="0"/>
              </a:spcBef>
              <a:spcAft>
                <a:spcPts val="0"/>
              </a:spcAft>
              <a:buNone/>
            </a:pPr>
            <a:r>
              <a:rPr lang="en-US"/>
              <a:t>Then you take the product of all of those.  You can take any ordering and still apply this chain rule.  There are n! ways of writing the joint over the ordering of n variables.  </a:t>
            </a:r>
            <a:endParaRPr/>
          </a:p>
          <a:p>
            <a:pPr marL="0" lvl="0" indent="0" algn="l" rtl="0">
              <a:spcBef>
                <a:spcPts val="0"/>
              </a:spcBef>
              <a:spcAft>
                <a:spcPts val="0"/>
              </a:spcAft>
              <a:buNone/>
            </a:pPr>
            <a:endParaRPr/>
          </a:p>
          <a:p>
            <a:pPr marL="0" lvl="0" indent="0" algn="l" rtl="0">
              <a:spcBef>
                <a:spcPts val="0"/>
              </a:spcBef>
              <a:spcAft>
                <a:spcPts val="0"/>
              </a:spcAft>
              <a:buNone/>
            </a:pPr>
            <a:r>
              <a:rPr lang="en-US"/>
              <a:t>Why is this always true?  [Write out the equations for P(x1,x2,x3) replacing each conditional with its joint over marginal equivalent and show how the cancel.).</a:t>
            </a:r>
            <a:endParaRPr/>
          </a:p>
          <a:p>
            <a:pPr marL="0" lvl="0" indent="0" algn="l" rtl="0">
              <a:spcBef>
                <a:spcPts val="0"/>
              </a:spcBef>
              <a:spcAft>
                <a:spcPts val="0"/>
              </a:spcAft>
              <a:buNone/>
            </a:pPr>
            <a:endParaRPr/>
          </a:p>
          <a:p>
            <a:pPr marL="0" lvl="0" indent="0" algn="l" rtl="0">
              <a:spcBef>
                <a:spcPts val="0"/>
              </a:spcBef>
              <a:spcAft>
                <a:spcPts val="0"/>
              </a:spcAft>
              <a:buNone/>
            </a:pPr>
            <a:r>
              <a:rPr lang="en-US"/>
              <a:t>P(x1) * P(x2|x1) * p(x3|x2,x1)   rewrites as P(x1) * P(x2,x1)/P(x1) * p(x3,x2,x1)/p(x2,x1).  </a:t>
            </a:r>
            <a:endParaRPr/>
          </a:p>
          <a:p>
            <a:pPr marL="0" lvl="0" indent="0" algn="l" rtl="0">
              <a:spcBef>
                <a:spcPts val="0"/>
              </a:spcBef>
              <a:spcAft>
                <a:spcPts val="0"/>
              </a:spcAft>
              <a:buNone/>
            </a:pPr>
            <a:r>
              <a:rPr lang="en-US"/>
              <a:t>Show the cancelation of each numerator and the next term’s denominator.</a:t>
            </a:r>
            <a:endParaRPr/>
          </a:p>
          <a:p>
            <a:pPr marL="0" lvl="0" indent="0" algn="l" rtl="0">
              <a:spcBef>
                <a:spcPts val="0"/>
              </a:spcBef>
              <a:spcAft>
                <a:spcPts val="0"/>
              </a:spcAft>
              <a:buNone/>
            </a:pPr>
            <a:r>
              <a:rPr lang="en-US"/>
              <a:t>That leaves p(x3,x2,x1).</a:t>
            </a:r>
            <a:endParaRPr/>
          </a:p>
          <a:p>
            <a:pPr marL="0" lvl="0" indent="0" algn="l" rtl="0">
              <a:spcBef>
                <a:spcPts val="0"/>
              </a:spcBef>
              <a:spcAft>
                <a:spcPts val="0"/>
              </a:spcAft>
              <a:buNone/>
            </a:pPr>
            <a:r>
              <a:rPr lang="en-US"/>
              <a:t>If you want, you can prove this by induction.   </a:t>
            </a:r>
            <a:endParaRPr/>
          </a:p>
        </p:txBody>
      </p:sp>
      <p:sp>
        <p:nvSpPr>
          <p:cNvPr id="300" name="Google Shape;300;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8: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8" name="Google Shape;308;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 start with the product rule.  Just like the chain rule you can write the variables in any order.  </a:t>
            </a:r>
            <a:endParaRPr/>
          </a:p>
          <a:p>
            <a:pPr marL="0" lvl="0" indent="0" algn="l" rtl="0">
              <a:spcBef>
                <a:spcPts val="0"/>
              </a:spcBef>
              <a:spcAft>
                <a:spcPts val="0"/>
              </a:spcAft>
              <a:buNone/>
            </a:pPr>
            <a:endParaRPr/>
          </a:p>
          <a:p>
            <a:pPr marL="0" lvl="0" indent="0" algn="l" rtl="0">
              <a:spcBef>
                <a:spcPts val="0"/>
              </a:spcBef>
              <a:spcAft>
                <a:spcPts val="0"/>
              </a:spcAft>
              <a:buNone/>
            </a:pPr>
            <a:r>
              <a:rPr lang="en-US"/>
              <a:t>Next we divide by p(y) to get this formula for the conditional probability.</a:t>
            </a:r>
            <a:endParaRPr/>
          </a:p>
          <a:p>
            <a:pPr marL="0" lvl="0" indent="0" algn="l" rtl="0">
              <a:spcBef>
                <a:spcPts val="0"/>
              </a:spcBef>
              <a:spcAft>
                <a:spcPts val="0"/>
              </a:spcAft>
              <a:buNone/>
            </a:pPr>
            <a:endParaRPr/>
          </a:p>
          <a:p>
            <a:pPr marL="0" lvl="0" indent="0" algn="l" rtl="0">
              <a:spcBef>
                <a:spcPts val="0"/>
              </a:spcBef>
              <a:spcAft>
                <a:spcPts val="0"/>
              </a:spcAft>
              <a:buNone/>
            </a:pPr>
            <a:r>
              <a:rPr lang="en-US"/>
              <a:t>Why is this helpful?  Sometimes one conditional is much trickier to get than it is to get other conditionals.</a:t>
            </a:r>
            <a:endParaRPr/>
          </a:p>
          <a:p>
            <a:pPr marL="0" lvl="0" indent="0" algn="l" rtl="0">
              <a:spcBef>
                <a:spcPts val="0"/>
              </a:spcBef>
              <a:spcAft>
                <a:spcPts val="0"/>
              </a:spcAft>
              <a:buNone/>
            </a:pPr>
            <a:endParaRPr/>
          </a:p>
          <a:p>
            <a:pPr marL="0" lvl="0" indent="0" algn="l" rtl="0">
              <a:spcBef>
                <a:spcPts val="0"/>
              </a:spcBef>
              <a:spcAft>
                <a:spcPts val="0"/>
              </a:spcAft>
              <a:buNone/>
            </a:pPr>
            <a:r>
              <a:rPr lang="en-US"/>
              <a:t>Very imporant for AI in the 1990s.  In fact Fred Jelinek, my former boss at JHU, dubbed it the fundamental equation of machine translation. </a:t>
            </a:r>
            <a:endParaRPr/>
          </a:p>
          <a:p>
            <a:pPr marL="0" lvl="0" indent="0" algn="l" rtl="0">
              <a:spcBef>
                <a:spcPts val="0"/>
              </a:spcBef>
              <a:spcAft>
                <a:spcPts val="0"/>
              </a:spcAft>
              <a:buNone/>
            </a:pPr>
            <a:endParaRPr/>
          </a:p>
          <a:p>
            <a:pPr marL="0" lvl="0" indent="0" algn="l" rtl="0">
              <a:spcBef>
                <a:spcPts val="0"/>
              </a:spcBef>
              <a:spcAft>
                <a:spcPts val="0"/>
              </a:spcAft>
              <a:buNone/>
            </a:pPr>
            <a:r>
              <a:rPr lang="en-US"/>
              <a:t>Generalizations of this will be what we study in the next few lectures.</a:t>
            </a:r>
            <a:endParaRPr/>
          </a:p>
        </p:txBody>
      </p:sp>
      <p:sp>
        <p:nvSpPr>
          <p:cNvPr id="309" name="Google Shape;309;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9" name="Google Shape;319;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https://www.youtube.com/watch?v=M8MJFrdfGe0</a:t>
            </a:r>
            <a:endParaRPr/>
          </a:p>
        </p:txBody>
      </p:sp>
      <p:sp>
        <p:nvSpPr>
          <p:cNvPr id="320" name="Google Shape;320;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39319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21: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2" name="Google Shape;332;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1"/>
              <a:t>minuet</a:t>
            </a:r>
            <a:r>
              <a:rPr lang="en-US" sz="1200" b="0"/>
              <a:t> = </a:t>
            </a:r>
            <a:r>
              <a:rPr lang="en-US" sz="1200" b="0" i="0" u="none" strike="noStrike">
                <a:solidFill>
                  <a:schemeClr val="dk1"/>
                </a:solidFill>
                <a:latin typeface="Arial"/>
                <a:ea typeface="Arial"/>
                <a:cs typeface="Arial"/>
                <a:sym typeface="Arial"/>
              </a:rPr>
              <a:t>a slow, stately ballroom dance</a:t>
            </a:r>
            <a:endParaRPr/>
          </a:p>
        </p:txBody>
      </p:sp>
      <p:sp>
        <p:nvSpPr>
          <p:cNvPr id="333" name="Google Shape;333;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
        <p:nvSpPr>
          <p:cNvPr id="339" name="Google Shape;33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40" name="Google Shape;340;p22: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
        <p:nvSpPr>
          <p:cNvPr id="346" name="Google Shape;34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47" name="Google Shape;347;p23: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
        <p:nvSpPr>
          <p:cNvPr id="353" name="Google Shape;353;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4" name="Google Shape;354;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
        <p:nvSpPr>
          <p:cNvPr id="360" name="Google Shape;36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61" name="Google Shape;361;p25: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
        <p:nvSpPr>
          <p:cNvPr id="367" name="Google Shape;367;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68" name="Google Shape;368;p26: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
        <p:nvSpPr>
          <p:cNvPr id="374" name="Google Shape;374;p27: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75" name="Google Shape;375;p27: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
        <p:nvSpPr>
          <p:cNvPr id="381" name="Google Shape;381;p28: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82" name="Google Shape;382;p28: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
        <p:nvSpPr>
          <p:cNvPr id="389" name="Google Shape;389;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0" name="Google Shape;390;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17705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
        <p:nvSpPr>
          <p:cNvPr id="396" name="Google Shape;396;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7" name="Google Shape;397;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US"/>
              <a:t>Sentences may not appear</a:t>
            </a:r>
            <a:endParaRPr/>
          </a:p>
          <a:p>
            <a:pPr marL="171450" lvl="0" indent="-171450" algn="l" rtl="0">
              <a:spcBef>
                <a:spcPts val="0"/>
              </a:spcBef>
              <a:spcAft>
                <a:spcPts val="0"/>
              </a:spcAft>
              <a:buClr>
                <a:schemeClr val="dk1"/>
              </a:buClr>
              <a:buSzPts val="1200"/>
              <a:buFont typeface="Calibri"/>
              <a:buChar char="-"/>
            </a:pPr>
            <a:r>
              <a:rPr lang="en-US"/>
              <a:t>Need a lrage data set</a:t>
            </a:r>
            <a:endParaRPr/>
          </a:p>
          <a:p>
            <a:pPr marL="171450" lvl="0" indent="-171450" algn="l" rtl="0">
              <a:spcBef>
                <a:spcPts val="0"/>
              </a:spcBef>
              <a:spcAft>
                <a:spcPts val="0"/>
              </a:spcAft>
              <a:buClr>
                <a:schemeClr val="dk1"/>
              </a:buClr>
              <a:buSzPts val="1200"/>
              <a:buFont typeface="Calibri"/>
              <a:buChar char="-"/>
            </a:pPr>
            <a:r>
              <a:rPr lang="en-US"/>
              <a:t>Many ways of combining words into sentences</a:t>
            </a:r>
            <a:endParaRPr/>
          </a:p>
          <a:p>
            <a:pPr marL="171450" lvl="0" indent="-171450" algn="l" rtl="0">
              <a:spcBef>
                <a:spcPts val="0"/>
              </a:spcBef>
              <a:spcAft>
                <a:spcPts val="0"/>
              </a:spcAft>
              <a:buClr>
                <a:schemeClr val="dk1"/>
              </a:buClr>
              <a:buSzPts val="1200"/>
              <a:buFont typeface="Calibri"/>
              <a:buChar char="-"/>
            </a:pPr>
            <a:r>
              <a:rPr lang="en-US" b="1"/>
              <a:t>Never</a:t>
            </a:r>
            <a:r>
              <a:rPr lang="en-US" b="0"/>
              <a:t> going to have enough data to estimate the probability of a whole sentence</a:t>
            </a:r>
            <a:endParaRPr b="1"/>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0" name="Google Shape;410;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50496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
        <p:nvSpPr>
          <p:cNvPr id="422" name="Google Shape;422;p34: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423" name="Google Shape;423;p34: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In a series of extremely influential papers starting with Chomsky (1956) and including Chomsky (1957) and Miller and Chomsky (1963), Noam Chomsky argued that “finite-state Markov processes”, while a possibly useful engineering heuristic, were incapable of being a complete cognitive model of human grammatical knowl- edge. These arguments led many linguists and computational linguists to ignore work in statistical modeling for decades. </a:t>
            </a:r>
            <a:endParaRPr/>
          </a:p>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7" name="Google Shape;457;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
        <p:nvSpPr>
          <p:cNvPr id="463" name="Google Shape;463;p39: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4" name="Google Shape;464;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
        <p:nvSpPr>
          <p:cNvPr id="472" name="Google Shape;472;p40: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3" name="Google Shape;473;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
        <p:nvSpPr>
          <p:cNvPr id="450" name="Google Shape;450;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451" name="Google Shape;451;p37: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830816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1" name="Google Shape;481;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8" name="Google Shape;488;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
        <p:nvSpPr>
          <p:cNvPr id="494" name="Google Shape;494;p43: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495" name="Google Shape;495;p43: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
        <p:nvSpPr>
          <p:cNvPr id="502" name="Google Shape;502;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03" name="Google Shape;503;p44: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
        <p:nvSpPr>
          <p:cNvPr id="511" name="Google Shape;511;p45: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12" name="Google Shape;512;p45:notes"/>
          <p:cNvSpPr txBox="1">
            <a:spLocks noGrp="1"/>
          </p:cNvSpPr>
          <p:nvPr>
            <p:ph type="body" idx="1"/>
          </p:nvPr>
        </p:nvSpPr>
        <p:spPr>
          <a:xfrm>
            <a:off x="685800" y="4400550"/>
            <a:ext cx="5486400" cy="3600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5: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 are going to deal with discrete random variables, rather than continuous ones.  In continuous you deal with integrals rather than summations. </a:t>
            </a:r>
            <a:endParaRPr/>
          </a:p>
        </p:txBody>
      </p:sp>
      <p:sp>
        <p:nvSpPr>
          <p:cNvPr id="118" name="Google Shape;11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8: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 name="Google Shape;14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N*D?  No.</a:t>
            </a:r>
            <a:endParaRPr dirty="0"/>
          </a:p>
          <a:p>
            <a:pPr marL="0" lvl="0" indent="0" algn="l" rtl="0">
              <a:spcBef>
                <a:spcPts val="0"/>
              </a:spcBef>
              <a:spcAft>
                <a:spcPts val="0"/>
              </a:spcAft>
              <a:buNone/>
            </a:pPr>
            <a:r>
              <a:rPr lang="en-US" dirty="0"/>
              <a:t>D^N?  Yes.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In the next lectures we’re going to see how to work with how to deal with large sets of variables. </a:t>
            </a:r>
            <a:endParaRPr dirty="0"/>
          </a:p>
        </p:txBody>
      </p:sp>
      <p:sp>
        <p:nvSpPr>
          <p:cNvPr id="150" name="Google Shape;150;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9:notes"/>
          <p:cNvSpPr>
            <a:spLocks noGrp="1" noRot="1" noChangeAspect="1"/>
          </p:cNvSpPr>
          <p:nvPr>
            <p:ph type="sldImg" idx="2"/>
          </p:nvPr>
        </p:nvSpPr>
        <p:spPr>
          <a:xfrm>
            <a:off x="138113"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7"/>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47"/>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4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 name="Google Shape;25;p47"/>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3"/>
        <p:cNvGrpSpPr/>
        <p:nvPr/>
      </p:nvGrpSpPr>
      <p:grpSpPr>
        <a:xfrm>
          <a:off x="0" y="0"/>
          <a:ext cx="0" cy="0"/>
          <a:chOff x="0" y="0"/>
          <a:chExt cx="0" cy="0"/>
        </a:xfrm>
      </p:grpSpPr>
      <p:sp>
        <p:nvSpPr>
          <p:cNvPr id="84" name="Google Shape;84;p5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56"/>
          <p:cNvSpPr txBox="1">
            <a:spLocks noGrp="1"/>
          </p:cNvSpPr>
          <p:nvPr>
            <p:ph type="body" idx="1"/>
          </p:nvPr>
        </p:nvSpPr>
        <p:spPr>
          <a:xfrm rot="5400000">
            <a:off x="3260555" y="-1512335"/>
            <a:ext cx="4793836" cy="10515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56"/>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56"/>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8" name="Google Shape;88;p56"/>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9"/>
        <p:cNvGrpSpPr/>
        <p:nvPr/>
      </p:nvGrpSpPr>
      <p:grpSpPr>
        <a:xfrm>
          <a:off x="0" y="0"/>
          <a:ext cx="0" cy="0"/>
          <a:chOff x="0" y="0"/>
          <a:chExt cx="0" cy="0"/>
        </a:xfrm>
      </p:grpSpPr>
      <p:sp>
        <p:nvSpPr>
          <p:cNvPr id="90" name="Google Shape;90;p5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5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 name="Google Shape;92;p57"/>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5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4" name="Google Shape;94;p57"/>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6"/>
        <p:cNvGrpSpPr/>
        <p:nvPr/>
      </p:nvGrpSpPr>
      <p:grpSpPr>
        <a:xfrm>
          <a:off x="0" y="0"/>
          <a:ext cx="0" cy="0"/>
          <a:chOff x="0" y="0"/>
          <a:chExt cx="0" cy="0"/>
        </a:xfrm>
      </p:grpSpPr>
      <p:pic>
        <p:nvPicPr>
          <p:cNvPr id="27" name="Google Shape;27;p48"/>
          <p:cNvPicPr preferRelativeResize="0"/>
          <p:nvPr/>
        </p:nvPicPr>
        <p:blipFill rotWithShape="1">
          <a:blip r:embed="rId2">
            <a:alphaModFix/>
          </a:blip>
          <a:srcRect l="11767" t="230" r="30885" b="-230"/>
          <a:stretch/>
        </p:blipFill>
        <p:spPr>
          <a:xfrm>
            <a:off x="6520550" y="0"/>
            <a:ext cx="5671450" cy="6591625"/>
          </a:xfrm>
          <a:prstGeom prst="rect">
            <a:avLst/>
          </a:prstGeom>
          <a:noFill/>
          <a:ln>
            <a:noFill/>
          </a:ln>
        </p:spPr>
      </p:pic>
      <p:sp>
        <p:nvSpPr>
          <p:cNvPr id="28" name="Google Shape;28;p48"/>
          <p:cNvSpPr txBox="1">
            <a:spLocks noGrp="1"/>
          </p:cNvSpPr>
          <p:nvPr>
            <p:ph type="ctrTitle"/>
          </p:nvPr>
        </p:nvSpPr>
        <p:spPr>
          <a:xfrm>
            <a:off x="441132" y="1915893"/>
            <a:ext cx="6030168" cy="286731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1"/>
              </a:buClr>
              <a:buSzPts val="6000"/>
              <a:buFont typeface="Open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8"/>
          <p:cNvSpPr txBox="1">
            <a:spLocks noGrp="1"/>
          </p:cNvSpPr>
          <p:nvPr>
            <p:ph type="subTitle" idx="1"/>
          </p:nvPr>
        </p:nvSpPr>
        <p:spPr>
          <a:xfrm>
            <a:off x="441132" y="4928747"/>
            <a:ext cx="6030168" cy="942601"/>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30" name="Google Shape;30;p48"/>
          <p:cNvGrpSpPr/>
          <p:nvPr/>
        </p:nvGrpSpPr>
        <p:grpSpPr>
          <a:xfrm>
            <a:off x="441132" y="802307"/>
            <a:ext cx="4244100" cy="996900"/>
            <a:chOff x="900898" y="880853"/>
            <a:chExt cx="4244100" cy="996900"/>
          </a:xfrm>
        </p:grpSpPr>
        <p:sp>
          <p:nvSpPr>
            <p:cNvPr id="31" name="Google Shape;31;p48"/>
            <p:cNvSpPr/>
            <p:nvPr/>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Open Sans"/>
                <a:buNone/>
              </a:pPr>
              <a:endParaRPr sz="1800" b="0" i="0" u="none" strike="noStrike" cap="none">
                <a:solidFill>
                  <a:schemeClr val="dk1"/>
                </a:solidFill>
                <a:latin typeface="Open Sans"/>
                <a:ea typeface="Open Sans"/>
                <a:cs typeface="Open Sans"/>
                <a:sym typeface="Open Sans"/>
              </a:endParaRPr>
            </a:p>
          </p:txBody>
        </p:sp>
        <p:sp>
          <p:nvSpPr>
            <p:cNvPr id="32" name="Google Shape;32;p48"/>
            <p:cNvSpPr txBox="1"/>
            <p:nvPr/>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b="0" i="0" u="none" strike="noStrike" cap="none" dirty="0">
                  <a:solidFill>
                    <a:schemeClr val="dk1"/>
                  </a:solidFill>
                  <a:latin typeface="Open Sans SemiBold"/>
                  <a:ea typeface="Open Sans SemiBold"/>
                  <a:cs typeface="Open Sans SemiBold"/>
                  <a:sym typeface="Open Sans SemiBold"/>
                </a:rPr>
                <a:t> CIS 4210/5210:  </a:t>
              </a:r>
              <a:br>
                <a:rPr lang="en-US" sz="2300" b="0" i="0" u="none" strike="noStrike" cap="none" dirty="0">
                  <a:solidFill>
                    <a:schemeClr val="dk1"/>
                  </a:solidFill>
                  <a:latin typeface="Open Sans SemiBold"/>
                  <a:ea typeface="Open Sans SemiBold"/>
                  <a:cs typeface="Open Sans SemiBold"/>
                  <a:sym typeface="Open Sans SemiBold"/>
                </a:rPr>
              </a:br>
              <a:r>
                <a:rPr lang="en-US" sz="2300" b="0" i="0" u="none" strike="noStrike" cap="none" dirty="0">
                  <a:solidFill>
                    <a:schemeClr val="dk1"/>
                  </a:solidFill>
                  <a:latin typeface="Open Sans SemiBold"/>
                  <a:ea typeface="Open Sans SemiBold"/>
                  <a:cs typeface="Open Sans SemiBold"/>
                  <a:sym typeface="Open Sans SemiBold"/>
                </a:rPr>
                <a:t> ARTIFICIAL INTELLIGENCE </a:t>
              </a:r>
              <a:endParaRPr sz="1300" b="0" i="0" u="none" strike="noStrike" cap="none" dirty="0">
                <a:solidFill>
                  <a:schemeClr val="dk1"/>
                </a:solidFill>
                <a:latin typeface="Open Sans SemiBold"/>
                <a:ea typeface="Open Sans SemiBold"/>
                <a:cs typeface="Open Sans SemiBold"/>
                <a:sym typeface="Open Sans SemiBold"/>
              </a:endParaRPr>
            </a:p>
          </p:txBody>
        </p:sp>
      </p:grpSp>
      <p:sp>
        <p:nvSpPr>
          <p:cNvPr id="33" name="Google Shape;33;p48"/>
          <p:cNvSpPr/>
          <p:nvPr/>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4" name="Google Shape;34;p48"/>
          <p:cNvPicPr preferRelativeResize="0"/>
          <p:nvPr/>
        </p:nvPicPr>
        <p:blipFill rotWithShape="1">
          <a:blip r:embed="rId3">
            <a:alphaModFix/>
          </a:blip>
          <a:srcRect r="-12320"/>
          <a:stretch/>
        </p:blipFill>
        <p:spPr>
          <a:xfrm>
            <a:off x="218075" y="6016887"/>
            <a:ext cx="2244059" cy="695625"/>
          </a:xfrm>
          <a:prstGeom prst="rect">
            <a:avLst/>
          </a:prstGeom>
          <a:noFill/>
          <a:ln>
            <a:noFill/>
          </a:ln>
          <a:effectLst>
            <a:outerShdw blurRad="985838" dist="28575" algn="bl" rotWithShape="0">
              <a:srgbClr val="000000">
                <a:alpha val="85490"/>
              </a:srgbClr>
            </a:outerShdw>
          </a:effectLst>
        </p:spPr>
      </p:pic>
      <p:pic>
        <p:nvPicPr>
          <p:cNvPr id="35" name="Google Shape;35;p48"/>
          <p:cNvPicPr preferRelativeResize="0"/>
          <p:nvPr/>
        </p:nvPicPr>
        <p:blipFill rotWithShape="1">
          <a:blip r:embed="rId4">
            <a:alphaModFix/>
          </a:blip>
          <a:srcRect/>
          <a:stretch/>
        </p:blipFill>
        <p:spPr>
          <a:xfrm>
            <a:off x="9636596" y="3255529"/>
            <a:ext cx="2242775" cy="31078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6"/>
        <p:cNvGrpSpPr/>
        <p:nvPr/>
      </p:nvGrpSpPr>
      <p:grpSpPr>
        <a:xfrm>
          <a:off x="0" y="0"/>
          <a:ext cx="0" cy="0"/>
          <a:chOff x="0" y="0"/>
          <a:chExt cx="0" cy="0"/>
        </a:xfrm>
      </p:grpSpPr>
      <p:sp>
        <p:nvSpPr>
          <p:cNvPr id="37" name="Google Shape;37;p49"/>
          <p:cNvSpPr/>
          <p:nvPr/>
        </p:nvSpPr>
        <p:spPr>
          <a:xfrm>
            <a:off x="-83457" y="6477624"/>
            <a:ext cx="12438744" cy="49649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38" name="Google Shape;38;p49"/>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9"/>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lt2"/>
                </a:solidFill>
                <a:latin typeface="Open Sans"/>
                <a:ea typeface="Open Sans"/>
                <a:cs typeface="Open Sans"/>
                <a:sym typeface="Open Sans"/>
              </a:defRPr>
            </a:lvl1pPr>
            <a:lvl2pPr marL="0" lvl="1" indent="0" algn="r">
              <a:spcBef>
                <a:spcPts val="0"/>
              </a:spcBef>
              <a:buNone/>
              <a:defRPr sz="1200" b="0" i="0" u="none" strike="noStrike" cap="none">
                <a:solidFill>
                  <a:schemeClr val="lt2"/>
                </a:solidFill>
                <a:latin typeface="Open Sans"/>
                <a:ea typeface="Open Sans"/>
                <a:cs typeface="Open Sans"/>
                <a:sym typeface="Open Sans"/>
              </a:defRPr>
            </a:lvl2pPr>
            <a:lvl3pPr marL="0" lvl="2" indent="0" algn="r">
              <a:spcBef>
                <a:spcPts val="0"/>
              </a:spcBef>
              <a:buNone/>
              <a:defRPr sz="1200" b="0" i="0" u="none" strike="noStrike" cap="none">
                <a:solidFill>
                  <a:schemeClr val="lt2"/>
                </a:solidFill>
                <a:latin typeface="Open Sans"/>
                <a:ea typeface="Open Sans"/>
                <a:cs typeface="Open Sans"/>
                <a:sym typeface="Open Sans"/>
              </a:defRPr>
            </a:lvl3pPr>
            <a:lvl4pPr marL="0" lvl="3" indent="0" algn="r">
              <a:spcBef>
                <a:spcPts val="0"/>
              </a:spcBef>
              <a:buNone/>
              <a:defRPr sz="1200" b="0" i="0" u="none" strike="noStrike" cap="none">
                <a:solidFill>
                  <a:schemeClr val="lt2"/>
                </a:solidFill>
                <a:latin typeface="Open Sans"/>
                <a:ea typeface="Open Sans"/>
                <a:cs typeface="Open Sans"/>
                <a:sym typeface="Open Sans"/>
              </a:defRPr>
            </a:lvl4pPr>
            <a:lvl5pPr marL="0" lvl="4" indent="0" algn="r">
              <a:spcBef>
                <a:spcPts val="0"/>
              </a:spcBef>
              <a:buNone/>
              <a:defRPr sz="1200" b="0" i="0" u="none" strike="noStrike" cap="none">
                <a:solidFill>
                  <a:schemeClr val="lt2"/>
                </a:solidFill>
                <a:latin typeface="Open Sans"/>
                <a:ea typeface="Open Sans"/>
                <a:cs typeface="Open Sans"/>
                <a:sym typeface="Open Sans"/>
              </a:defRPr>
            </a:lvl5pPr>
            <a:lvl6pPr marL="0" lvl="5" indent="0" algn="r">
              <a:spcBef>
                <a:spcPts val="0"/>
              </a:spcBef>
              <a:buNone/>
              <a:defRPr sz="1200" b="0" i="0" u="none" strike="noStrike" cap="none">
                <a:solidFill>
                  <a:schemeClr val="lt2"/>
                </a:solidFill>
                <a:latin typeface="Open Sans"/>
                <a:ea typeface="Open Sans"/>
                <a:cs typeface="Open Sans"/>
                <a:sym typeface="Open Sans"/>
              </a:defRPr>
            </a:lvl6pPr>
            <a:lvl7pPr marL="0" lvl="6" indent="0" algn="r">
              <a:spcBef>
                <a:spcPts val="0"/>
              </a:spcBef>
              <a:buNone/>
              <a:defRPr sz="1200" b="0" i="0" u="none" strike="noStrike" cap="none">
                <a:solidFill>
                  <a:schemeClr val="lt2"/>
                </a:solidFill>
                <a:latin typeface="Open Sans"/>
                <a:ea typeface="Open Sans"/>
                <a:cs typeface="Open Sans"/>
                <a:sym typeface="Open Sans"/>
              </a:defRPr>
            </a:lvl7pPr>
            <a:lvl8pPr marL="0" lvl="7" indent="0" algn="r">
              <a:spcBef>
                <a:spcPts val="0"/>
              </a:spcBef>
              <a:buNone/>
              <a:defRPr sz="1200" b="0" i="0" u="none" strike="noStrike" cap="none">
                <a:solidFill>
                  <a:schemeClr val="lt2"/>
                </a:solidFill>
                <a:latin typeface="Open Sans"/>
                <a:ea typeface="Open Sans"/>
                <a:cs typeface="Open Sans"/>
                <a:sym typeface="Open Sans"/>
              </a:defRPr>
            </a:lvl8pPr>
            <a:lvl9pPr marL="0" lvl="8" indent="0" algn="r">
              <a:spcBef>
                <a:spcPts val="0"/>
              </a:spcBef>
              <a:buNone/>
              <a:defRPr sz="1200" b="0" i="0" u="none" strike="noStrike" cap="none">
                <a:solidFill>
                  <a:schemeClr val="lt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40" name="Google Shape;40;p49"/>
          <p:cNvSpPr/>
          <p:nvPr/>
        </p:nvSpPr>
        <p:spPr>
          <a:xfrm>
            <a:off x="11543071" y="0"/>
            <a:ext cx="648929" cy="410988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pic>
        <p:nvPicPr>
          <p:cNvPr id="41" name="Google Shape;41;p49"/>
          <p:cNvPicPr preferRelativeResize="0"/>
          <p:nvPr/>
        </p:nvPicPr>
        <p:blipFill rotWithShape="1">
          <a:blip r:embed="rId2">
            <a:alphaModFix amt="40000"/>
          </a:blip>
          <a:srcRect/>
          <a:stretch/>
        </p:blipFill>
        <p:spPr>
          <a:xfrm>
            <a:off x="156750" y="6547264"/>
            <a:ext cx="1981200" cy="27432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2"/>
        <p:cNvGrpSpPr/>
        <p:nvPr/>
      </p:nvGrpSpPr>
      <p:grpSpPr>
        <a:xfrm>
          <a:off x="0" y="0"/>
          <a:ext cx="0" cy="0"/>
          <a:chOff x="0" y="0"/>
          <a:chExt cx="0" cy="0"/>
        </a:xfrm>
      </p:grpSpPr>
      <p:sp>
        <p:nvSpPr>
          <p:cNvPr id="43" name="Google Shape;43;p5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6000"/>
              <a:buFont typeface="Open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5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5" name="Google Shape;45;p50"/>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50"/>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7" name="Google Shape;47;p50"/>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5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51"/>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51"/>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2" name="Google Shape;52;p51"/>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3"/>
        <p:cNvGrpSpPr/>
        <p:nvPr/>
      </p:nvGrpSpPr>
      <p:grpSpPr>
        <a:xfrm>
          <a:off x="0" y="0"/>
          <a:ext cx="0" cy="0"/>
          <a:chOff x="0" y="0"/>
          <a:chExt cx="0" cy="0"/>
        </a:xfrm>
      </p:grpSpPr>
      <p:sp>
        <p:nvSpPr>
          <p:cNvPr id="54" name="Google Shape;54;p5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5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5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52"/>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5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9" name="Google Shape;59;p52"/>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0"/>
        <p:cNvGrpSpPr/>
        <p:nvPr/>
      </p:nvGrpSpPr>
      <p:grpSpPr>
        <a:xfrm>
          <a:off x="0" y="0"/>
          <a:ext cx="0" cy="0"/>
          <a:chOff x="0" y="0"/>
          <a:chExt cx="0" cy="0"/>
        </a:xfrm>
      </p:grpSpPr>
      <p:sp>
        <p:nvSpPr>
          <p:cNvPr id="61" name="Google Shape;61;p5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5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3" name="Google Shape;63;p5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5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5" name="Google Shape;65;p5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 name="Google Shape;66;p5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53"/>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8" name="Google Shape;68;p53"/>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9"/>
        <p:cNvGrpSpPr/>
        <p:nvPr/>
      </p:nvGrpSpPr>
      <p:grpSpPr>
        <a:xfrm>
          <a:off x="0" y="0"/>
          <a:ext cx="0" cy="0"/>
          <a:chOff x="0" y="0"/>
          <a:chExt cx="0" cy="0"/>
        </a:xfrm>
      </p:grpSpPr>
      <p:sp>
        <p:nvSpPr>
          <p:cNvPr id="70" name="Google Shape;70;p5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Open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5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3200"/>
              <a:buNone/>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2" name="Google Shape;72;p5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3" name="Google Shape;73;p54"/>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54"/>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75" name="Google Shape;75;p54"/>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6"/>
        <p:cNvGrpSpPr/>
        <p:nvPr/>
      </p:nvGrpSpPr>
      <p:grpSpPr>
        <a:xfrm>
          <a:off x="0" y="0"/>
          <a:ext cx="0" cy="0"/>
          <a:chOff x="0" y="0"/>
          <a:chExt cx="0" cy="0"/>
        </a:xfrm>
      </p:grpSpPr>
      <p:sp>
        <p:nvSpPr>
          <p:cNvPr id="77" name="Google Shape;77;p5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Open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55"/>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9pPr>
          </a:lstStyle>
          <a:p>
            <a:endParaRPr/>
          </a:p>
        </p:txBody>
      </p:sp>
      <p:sp>
        <p:nvSpPr>
          <p:cNvPr id="79" name="Google Shape;79;p5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0" name="Google Shape;80;p55"/>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55"/>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2" name="Google Shape;82;p55"/>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6"/>
          <p:cNvSpPr/>
          <p:nvPr/>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 name="Google Shape;11;p46"/>
          <p:cNvPicPr preferRelativeResize="0"/>
          <p:nvPr/>
        </p:nvPicPr>
        <p:blipFill rotWithShape="1">
          <a:blip r:embed="rId13">
            <a:alphaModFix/>
          </a:blip>
          <a:srcRect/>
          <a:stretch/>
        </p:blipFill>
        <p:spPr>
          <a:xfrm>
            <a:off x="53875" y="6501549"/>
            <a:ext cx="1780175" cy="341200"/>
          </a:xfrm>
          <a:prstGeom prst="rect">
            <a:avLst/>
          </a:prstGeom>
          <a:noFill/>
          <a:ln>
            <a:noFill/>
          </a:ln>
        </p:spPr>
      </p:pic>
      <p:sp>
        <p:nvSpPr>
          <p:cNvPr id="12" name="Google Shape;12;p4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accent1"/>
              </a:buClr>
              <a:buSzPts val="3200"/>
              <a:buFont typeface="Open Sans"/>
              <a:buNone/>
              <a:defRPr sz="3200" b="1" i="0" u="none" strike="noStrike" cap="none">
                <a:solidFill>
                  <a:schemeClr val="accent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46"/>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4" name="Google Shape;14;p46"/>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2pPr>
            <a:lvl3pPr marR="0" lvl="2"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3pPr>
            <a:lvl4pPr marR="0" lvl="3"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4pPr>
            <a:lvl5pPr marR="0" lvl="4"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5pPr>
            <a:lvl6pPr marR="0" lvl="5"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6pPr>
            <a:lvl7pPr marR="0" lvl="6"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7pPr>
            <a:lvl8pPr marR="0" lvl="7"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8pPr>
            <a:lvl9pPr marR="0" lvl="8"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9pPr>
          </a:lstStyle>
          <a:p>
            <a:endParaRPr/>
          </a:p>
        </p:txBody>
      </p:sp>
      <p:sp>
        <p:nvSpPr>
          <p:cNvPr id="15" name="Google Shape;15;p46"/>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Open Sans"/>
                <a:ea typeface="Open Sans"/>
                <a:cs typeface="Open Sans"/>
                <a:sym typeface="Open Sans"/>
              </a:defRPr>
            </a:lvl1pPr>
            <a:lvl2pPr marL="0" marR="0" lvl="1" indent="0" algn="r" rtl="0">
              <a:spcBef>
                <a:spcPts val="0"/>
              </a:spcBef>
              <a:buNone/>
              <a:defRPr sz="1200" b="0" i="0" u="none" strike="noStrike" cap="none">
                <a:solidFill>
                  <a:schemeClr val="lt1"/>
                </a:solidFill>
                <a:latin typeface="Open Sans"/>
                <a:ea typeface="Open Sans"/>
                <a:cs typeface="Open Sans"/>
                <a:sym typeface="Open Sans"/>
              </a:defRPr>
            </a:lvl2pPr>
            <a:lvl3pPr marL="0" marR="0" lvl="2" indent="0" algn="r" rtl="0">
              <a:spcBef>
                <a:spcPts val="0"/>
              </a:spcBef>
              <a:buNone/>
              <a:defRPr sz="1200" b="0" i="0" u="none" strike="noStrike" cap="none">
                <a:solidFill>
                  <a:schemeClr val="lt1"/>
                </a:solidFill>
                <a:latin typeface="Open Sans"/>
                <a:ea typeface="Open Sans"/>
                <a:cs typeface="Open Sans"/>
                <a:sym typeface="Open Sans"/>
              </a:defRPr>
            </a:lvl3pPr>
            <a:lvl4pPr marL="0" marR="0" lvl="3" indent="0" algn="r" rtl="0">
              <a:spcBef>
                <a:spcPts val="0"/>
              </a:spcBef>
              <a:buNone/>
              <a:defRPr sz="1200" b="0" i="0" u="none" strike="noStrike" cap="none">
                <a:solidFill>
                  <a:schemeClr val="lt1"/>
                </a:solidFill>
                <a:latin typeface="Open Sans"/>
                <a:ea typeface="Open Sans"/>
                <a:cs typeface="Open Sans"/>
                <a:sym typeface="Open Sans"/>
              </a:defRPr>
            </a:lvl4pPr>
            <a:lvl5pPr marL="0" marR="0" lvl="4" indent="0" algn="r" rtl="0">
              <a:spcBef>
                <a:spcPts val="0"/>
              </a:spcBef>
              <a:buNone/>
              <a:defRPr sz="1200" b="0" i="0" u="none" strike="noStrike" cap="none">
                <a:solidFill>
                  <a:schemeClr val="lt1"/>
                </a:solidFill>
                <a:latin typeface="Open Sans"/>
                <a:ea typeface="Open Sans"/>
                <a:cs typeface="Open Sans"/>
                <a:sym typeface="Open Sans"/>
              </a:defRPr>
            </a:lvl5pPr>
            <a:lvl6pPr marL="0" marR="0" lvl="5" indent="0" algn="r" rtl="0">
              <a:spcBef>
                <a:spcPts val="0"/>
              </a:spcBef>
              <a:buNone/>
              <a:defRPr sz="1200" b="0" i="0" u="none" strike="noStrike" cap="none">
                <a:solidFill>
                  <a:schemeClr val="lt1"/>
                </a:solidFill>
                <a:latin typeface="Open Sans"/>
                <a:ea typeface="Open Sans"/>
                <a:cs typeface="Open Sans"/>
                <a:sym typeface="Open Sans"/>
              </a:defRPr>
            </a:lvl6pPr>
            <a:lvl7pPr marL="0" marR="0" lvl="6" indent="0" algn="r" rtl="0">
              <a:spcBef>
                <a:spcPts val="0"/>
              </a:spcBef>
              <a:buNone/>
              <a:defRPr sz="1200" b="0" i="0" u="none" strike="noStrike" cap="none">
                <a:solidFill>
                  <a:schemeClr val="lt1"/>
                </a:solidFill>
                <a:latin typeface="Open Sans"/>
                <a:ea typeface="Open Sans"/>
                <a:cs typeface="Open Sans"/>
                <a:sym typeface="Open Sans"/>
              </a:defRPr>
            </a:lvl7pPr>
            <a:lvl8pPr marL="0" marR="0" lvl="7" indent="0" algn="r" rtl="0">
              <a:spcBef>
                <a:spcPts val="0"/>
              </a:spcBef>
              <a:buNone/>
              <a:defRPr sz="1200" b="0" i="0" u="none" strike="noStrike" cap="none">
                <a:solidFill>
                  <a:schemeClr val="lt1"/>
                </a:solidFill>
                <a:latin typeface="Open Sans"/>
                <a:ea typeface="Open Sans"/>
                <a:cs typeface="Open Sans"/>
                <a:sym typeface="Open Sans"/>
              </a:defRPr>
            </a:lvl8pPr>
            <a:lvl9pPr marL="0" marR="0" lvl="8" indent="0" algn="r" rtl="0">
              <a:spcBef>
                <a:spcPts val="0"/>
              </a:spcBef>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grpSp>
        <p:nvGrpSpPr>
          <p:cNvPr id="16" name="Google Shape;16;p46"/>
          <p:cNvGrpSpPr/>
          <p:nvPr/>
        </p:nvGrpSpPr>
        <p:grpSpPr>
          <a:xfrm>
            <a:off x="11601300" y="0"/>
            <a:ext cx="593325" cy="3948265"/>
            <a:chOff x="11601300" y="0"/>
            <a:chExt cx="593325" cy="3948265"/>
          </a:xfrm>
        </p:grpSpPr>
        <p:pic>
          <p:nvPicPr>
            <p:cNvPr id="17" name="Google Shape;17;p46"/>
            <p:cNvPicPr preferRelativeResize="0"/>
            <p:nvPr/>
          </p:nvPicPr>
          <p:blipFill rotWithShape="1">
            <a:blip r:embed="rId14">
              <a:alphaModFix/>
            </a:blip>
            <a:srcRect b="-231"/>
            <a:stretch/>
          </p:blipFill>
          <p:spPr>
            <a:xfrm>
              <a:off x="11603925" y="0"/>
              <a:ext cx="590700" cy="3772950"/>
            </a:xfrm>
            <a:prstGeom prst="rect">
              <a:avLst/>
            </a:prstGeom>
            <a:noFill/>
            <a:ln>
              <a:noFill/>
            </a:ln>
          </p:spPr>
        </p:pic>
        <p:sp>
          <p:nvSpPr>
            <p:cNvPr id="18" name="Google Shape;18;p46"/>
            <p:cNvSpPr/>
            <p:nvPr/>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19" name="Google Shape;19;p46"/>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accent1"/>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2pPr>
            <a:lvl3pPr marR="0" lvl="2"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3pPr>
            <a:lvl4pPr marR="0" lvl="3"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4pPr>
            <a:lvl5pPr marR="0" lvl="4"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5pPr>
            <a:lvl6pPr marR="0" lvl="5"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6pPr>
            <a:lvl7pPr marR="0" lvl="6"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7pPr>
            <a:lvl8pPr marR="0" lvl="7"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8pPr>
            <a:lvl9pPr marR="0" lvl="8"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10.png"/><Relationship Id="rId4" Type="http://schemas.openxmlformats.org/officeDocument/2006/relationships/image" Target="../media/image26.pn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24.png"/><Relationship Id="rId9"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24.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11.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2.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hyperlink" Target="http://en.wikipedia.org/wiki/Image:Thomasbayes.jpg" TargetMode="External"/><Relationship Id="rId5" Type="http://schemas.openxmlformats.org/officeDocument/2006/relationships/image" Target="../media/image61.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hyperlink" Target="https://www.youtube.com/watch?v=M8MJFrdfGe0"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47.xml.rels><?xml version="1.0" encoding="UTF-8" standalone="yes"?>
<Relationships xmlns="http://schemas.openxmlformats.org/package/2006/relationships"><Relationship Id="rId3" Type="http://schemas.openxmlformats.org/officeDocument/2006/relationships/hyperlink" Target="http://googleresearch.blogspot.com/2006/08/all-our-n-gram-are-belong-to-you.html" TargetMode="External"/><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txBox="1">
            <a:spLocks noGrp="1"/>
          </p:cNvSpPr>
          <p:nvPr>
            <p:ph type="ctrTitle"/>
          </p:nvPr>
        </p:nvSpPr>
        <p:spPr>
          <a:xfrm>
            <a:off x="441132" y="1915893"/>
            <a:ext cx="6030168" cy="286731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accent1"/>
              </a:buClr>
              <a:buSzPts val="6000"/>
              <a:buFont typeface="Open Sans"/>
              <a:buNone/>
            </a:pPr>
            <a:r>
              <a:rPr lang="en-US"/>
              <a:t>Probabilities and Language Models</a:t>
            </a:r>
            <a:endParaRPr/>
          </a:p>
        </p:txBody>
      </p:sp>
      <p:sp>
        <p:nvSpPr>
          <p:cNvPr id="100" name="Google Shape;100;p2"/>
          <p:cNvSpPr txBox="1">
            <a:spLocks noGrp="1"/>
          </p:cNvSpPr>
          <p:nvPr>
            <p:ph type="subTitle" idx="1"/>
          </p:nvPr>
        </p:nvSpPr>
        <p:spPr>
          <a:xfrm>
            <a:off x="441132" y="4928747"/>
            <a:ext cx="6030168" cy="942601"/>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9"/>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Probabilistic Models</a:t>
            </a:r>
            <a:endParaRPr/>
          </a:p>
        </p:txBody>
      </p:sp>
      <p:sp>
        <p:nvSpPr>
          <p:cNvPr id="167" name="Google Shape;167;p9"/>
          <p:cNvSpPr txBox="1">
            <a:spLocks noGrp="1"/>
          </p:cNvSpPr>
          <p:nvPr>
            <p:ph type="body" idx="1"/>
          </p:nvPr>
        </p:nvSpPr>
        <p:spPr>
          <a:xfrm>
            <a:off x="433388" y="1568450"/>
            <a:ext cx="5278437" cy="4800600"/>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chemeClr val="dk1"/>
              </a:buClr>
              <a:buSzPts val="2000"/>
              <a:buNone/>
            </a:pPr>
            <a:r>
              <a:rPr lang="en-US" sz="2000"/>
              <a:t>A probabilistic model is a joint distribution over a set of random variables</a:t>
            </a:r>
            <a:endParaRPr/>
          </a:p>
          <a:p>
            <a:pPr marL="685800" lvl="1" indent="-114300" algn="l" rtl="0">
              <a:lnSpc>
                <a:spcPct val="80000"/>
              </a:lnSpc>
              <a:spcBef>
                <a:spcPts val="500"/>
              </a:spcBef>
              <a:spcAft>
                <a:spcPts val="0"/>
              </a:spcAft>
              <a:buClr>
                <a:schemeClr val="dk1"/>
              </a:buClr>
              <a:buSzPts val="1800"/>
              <a:buNone/>
            </a:pPr>
            <a:endParaRPr sz="1800"/>
          </a:p>
          <a:p>
            <a:pPr marL="0" lvl="0" indent="0" algn="l" rtl="0">
              <a:lnSpc>
                <a:spcPct val="80000"/>
              </a:lnSpc>
              <a:spcBef>
                <a:spcPts val="1000"/>
              </a:spcBef>
              <a:spcAft>
                <a:spcPts val="0"/>
              </a:spcAft>
              <a:buClr>
                <a:schemeClr val="dk1"/>
              </a:buClr>
              <a:buSzPts val="2000"/>
              <a:buNone/>
            </a:pPr>
            <a:r>
              <a:rPr lang="en-US" sz="2000"/>
              <a:t>Probabilistic models:</a:t>
            </a:r>
            <a:endParaRPr/>
          </a:p>
          <a:p>
            <a:pPr marL="685800" lvl="1" indent="-228600" algn="l" rtl="0">
              <a:lnSpc>
                <a:spcPct val="80000"/>
              </a:lnSpc>
              <a:spcBef>
                <a:spcPts val="500"/>
              </a:spcBef>
              <a:spcAft>
                <a:spcPts val="0"/>
              </a:spcAft>
              <a:buClr>
                <a:schemeClr val="dk1"/>
              </a:buClr>
              <a:buSzPts val="1800"/>
              <a:buChar char="•"/>
            </a:pPr>
            <a:r>
              <a:rPr lang="en-US" sz="1800"/>
              <a:t>(Random) variables with domains </a:t>
            </a:r>
            <a:endParaRPr/>
          </a:p>
          <a:p>
            <a:pPr marL="685800" lvl="1" indent="-228600" algn="l" rtl="0">
              <a:lnSpc>
                <a:spcPct val="80000"/>
              </a:lnSpc>
              <a:spcBef>
                <a:spcPts val="500"/>
              </a:spcBef>
              <a:spcAft>
                <a:spcPts val="0"/>
              </a:spcAft>
              <a:buClr>
                <a:schemeClr val="dk1"/>
              </a:buClr>
              <a:buSzPts val="1800"/>
              <a:buChar char="•"/>
            </a:pPr>
            <a:r>
              <a:rPr lang="en-US" sz="1800"/>
              <a:t>Assignments are called </a:t>
            </a:r>
            <a:r>
              <a:rPr lang="en-US" sz="1800" i="1"/>
              <a:t>outcomes</a:t>
            </a:r>
            <a:endParaRPr/>
          </a:p>
          <a:p>
            <a:pPr marL="685800" lvl="1" indent="-228600" algn="l" rtl="0">
              <a:lnSpc>
                <a:spcPct val="80000"/>
              </a:lnSpc>
              <a:spcBef>
                <a:spcPts val="500"/>
              </a:spcBef>
              <a:spcAft>
                <a:spcPts val="0"/>
              </a:spcAft>
              <a:buClr>
                <a:schemeClr val="dk1"/>
              </a:buClr>
              <a:buSzPts val="1800"/>
              <a:buChar char="•"/>
            </a:pPr>
            <a:r>
              <a:rPr lang="en-US" sz="1800"/>
              <a:t>Joint distributions: say whether assignments (outcomes) are likely</a:t>
            </a:r>
            <a:endParaRPr/>
          </a:p>
          <a:p>
            <a:pPr marL="685800" lvl="1" indent="-228600" algn="l" rtl="0">
              <a:lnSpc>
                <a:spcPct val="80000"/>
              </a:lnSpc>
              <a:spcBef>
                <a:spcPts val="500"/>
              </a:spcBef>
              <a:spcAft>
                <a:spcPts val="0"/>
              </a:spcAft>
              <a:buClr>
                <a:schemeClr val="dk1"/>
              </a:buClr>
              <a:buSzPts val="1800"/>
              <a:buChar char="•"/>
            </a:pPr>
            <a:r>
              <a:rPr lang="en-US" sz="1800" i="1"/>
              <a:t>Normalized:</a:t>
            </a:r>
            <a:r>
              <a:rPr lang="en-US" sz="1800"/>
              <a:t> sum to 1.0</a:t>
            </a:r>
            <a:endParaRPr/>
          </a:p>
          <a:p>
            <a:pPr marL="685800" lvl="1" indent="-228600" algn="l" rtl="0">
              <a:lnSpc>
                <a:spcPct val="80000"/>
              </a:lnSpc>
              <a:spcBef>
                <a:spcPts val="500"/>
              </a:spcBef>
              <a:spcAft>
                <a:spcPts val="0"/>
              </a:spcAft>
              <a:buClr>
                <a:schemeClr val="dk1"/>
              </a:buClr>
              <a:buSzPts val="1800"/>
              <a:buChar char="•"/>
            </a:pPr>
            <a:r>
              <a:rPr lang="en-US" sz="1800"/>
              <a:t>Ideally: only certain variables directly interact</a:t>
            </a:r>
            <a:endParaRPr/>
          </a:p>
          <a:p>
            <a:pPr marL="0" lvl="0" indent="0" algn="l" rtl="0">
              <a:lnSpc>
                <a:spcPct val="80000"/>
              </a:lnSpc>
              <a:spcBef>
                <a:spcPts val="1000"/>
              </a:spcBef>
              <a:spcAft>
                <a:spcPts val="0"/>
              </a:spcAft>
              <a:buClr>
                <a:schemeClr val="dk1"/>
              </a:buClr>
              <a:buSzPts val="2000"/>
              <a:buNone/>
            </a:pPr>
            <a:endParaRPr sz="2000"/>
          </a:p>
        </p:txBody>
      </p:sp>
      <p:graphicFrame>
        <p:nvGraphicFramePr>
          <p:cNvPr id="168" name="Google Shape;168;p9"/>
          <p:cNvGraphicFramePr/>
          <p:nvPr/>
        </p:nvGraphicFramePr>
        <p:xfrm>
          <a:off x="5773738" y="1908175"/>
          <a:ext cx="2743200" cy="19812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0.4</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0.1</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0.2</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0.3</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69" name="Google Shape;169;p9"/>
          <p:cNvSpPr txBox="1"/>
          <p:nvPr/>
        </p:nvSpPr>
        <p:spPr>
          <a:xfrm>
            <a:off x="5989638" y="1425575"/>
            <a:ext cx="2403475"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Distribution over T,W</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Events</a:t>
            </a:r>
            <a:endParaRPr/>
          </a:p>
        </p:txBody>
      </p:sp>
      <p:sp>
        <p:nvSpPr>
          <p:cNvPr id="176" name="Google Shape;176;p10"/>
          <p:cNvSpPr txBox="1">
            <a:spLocks noGrp="1"/>
          </p:cNvSpPr>
          <p:nvPr>
            <p:ph type="body" idx="1"/>
          </p:nvPr>
        </p:nvSpPr>
        <p:spPr>
          <a:xfrm>
            <a:off x="457200" y="1428868"/>
            <a:ext cx="5937860" cy="5124332"/>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chemeClr val="dk1"/>
              </a:buClr>
              <a:buSzPts val="2200"/>
              <a:buNone/>
            </a:pPr>
            <a:r>
              <a:rPr lang="en-US" sz="2200"/>
              <a:t>An </a:t>
            </a:r>
            <a:r>
              <a:rPr lang="en-US" sz="2200" i="1"/>
              <a:t>event</a:t>
            </a:r>
            <a:r>
              <a:rPr lang="en-US" sz="2200"/>
              <a:t> is a set E of outcomes</a:t>
            </a:r>
            <a:endParaRPr/>
          </a:p>
          <a:p>
            <a:pPr marL="0" lvl="0" indent="0" algn="l" rtl="0">
              <a:lnSpc>
                <a:spcPct val="80000"/>
              </a:lnSpc>
              <a:spcBef>
                <a:spcPts val="1000"/>
              </a:spcBef>
              <a:spcAft>
                <a:spcPts val="0"/>
              </a:spcAft>
              <a:buClr>
                <a:schemeClr val="dk1"/>
              </a:buClr>
              <a:buSzPts val="2200"/>
              <a:buNone/>
            </a:pPr>
            <a:endParaRPr sz="2200"/>
          </a:p>
          <a:p>
            <a:pPr marL="3657417" lvl="8" indent="0" algn="l" rtl="0">
              <a:lnSpc>
                <a:spcPct val="80000"/>
              </a:lnSpc>
              <a:spcBef>
                <a:spcPts val="500"/>
              </a:spcBef>
              <a:spcAft>
                <a:spcPts val="0"/>
              </a:spcAft>
              <a:buClr>
                <a:schemeClr val="dk1"/>
              </a:buClr>
              <a:buSzPts val="2200"/>
              <a:buNone/>
            </a:pPr>
            <a:endParaRPr sz="2200"/>
          </a:p>
          <a:p>
            <a:pPr marL="0" lvl="0" indent="0" algn="l" rtl="0">
              <a:lnSpc>
                <a:spcPct val="80000"/>
              </a:lnSpc>
              <a:spcBef>
                <a:spcPts val="1000"/>
              </a:spcBef>
              <a:spcAft>
                <a:spcPts val="0"/>
              </a:spcAft>
              <a:buClr>
                <a:schemeClr val="dk1"/>
              </a:buClr>
              <a:buSzPts val="2200"/>
              <a:buNone/>
            </a:pPr>
            <a:endParaRPr sz="2200"/>
          </a:p>
          <a:p>
            <a:pPr marL="0" lvl="0" indent="0" algn="l" rtl="0">
              <a:lnSpc>
                <a:spcPct val="80000"/>
              </a:lnSpc>
              <a:spcBef>
                <a:spcPts val="1000"/>
              </a:spcBef>
              <a:spcAft>
                <a:spcPts val="0"/>
              </a:spcAft>
              <a:buClr>
                <a:schemeClr val="dk1"/>
              </a:buClr>
              <a:buSzPts val="2200"/>
              <a:buNone/>
            </a:pPr>
            <a:r>
              <a:rPr lang="en-US" sz="2200"/>
              <a:t>From a joint distribution, we can calculate the probability of any event</a:t>
            </a:r>
            <a:endParaRPr/>
          </a:p>
          <a:p>
            <a:pPr marL="685800" lvl="1" indent="-228600" algn="l" rtl="0">
              <a:lnSpc>
                <a:spcPct val="80000"/>
              </a:lnSpc>
              <a:spcBef>
                <a:spcPts val="500"/>
              </a:spcBef>
              <a:spcAft>
                <a:spcPts val="0"/>
              </a:spcAft>
              <a:buClr>
                <a:schemeClr val="dk1"/>
              </a:buClr>
              <a:buSzPts val="2200"/>
              <a:buChar char="•"/>
            </a:pPr>
            <a:r>
              <a:rPr lang="en-US" sz="2200"/>
              <a:t>Probability that it’s hot AND sunny?</a:t>
            </a:r>
            <a:endParaRPr/>
          </a:p>
          <a:p>
            <a:pPr marL="457200" lvl="1" indent="0" algn="l" rtl="0">
              <a:lnSpc>
                <a:spcPct val="80000"/>
              </a:lnSpc>
              <a:spcBef>
                <a:spcPts val="500"/>
              </a:spcBef>
              <a:spcAft>
                <a:spcPts val="0"/>
              </a:spcAft>
              <a:buClr>
                <a:schemeClr val="dk1"/>
              </a:buClr>
              <a:buSzPts val="2200"/>
              <a:buNone/>
            </a:pPr>
            <a:endParaRPr sz="2200"/>
          </a:p>
          <a:p>
            <a:pPr marL="685800" lvl="1" indent="-228600" algn="l" rtl="0">
              <a:lnSpc>
                <a:spcPct val="80000"/>
              </a:lnSpc>
              <a:spcBef>
                <a:spcPts val="500"/>
              </a:spcBef>
              <a:spcAft>
                <a:spcPts val="0"/>
              </a:spcAft>
              <a:buClr>
                <a:schemeClr val="dk1"/>
              </a:buClr>
              <a:buSzPts val="2200"/>
              <a:buChar char="•"/>
            </a:pPr>
            <a:r>
              <a:rPr lang="en-US" sz="2200"/>
              <a:t>Probability that it’s hot?</a:t>
            </a:r>
            <a:endParaRPr/>
          </a:p>
          <a:p>
            <a:pPr marL="685800" lvl="1" indent="-88900" algn="l" rtl="0">
              <a:lnSpc>
                <a:spcPct val="80000"/>
              </a:lnSpc>
              <a:spcBef>
                <a:spcPts val="500"/>
              </a:spcBef>
              <a:spcAft>
                <a:spcPts val="0"/>
              </a:spcAft>
              <a:buClr>
                <a:schemeClr val="dk1"/>
              </a:buClr>
              <a:buSzPts val="2200"/>
              <a:buNone/>
            </a:pPr>
            <a:endParaRPr sz="2200"/>
          </a:p>
          <a:p>
            <a:pPr marL="685800" lvl="1" indent="-228600" algn="l" rtl="0">
              <a:lnSpc>
                <a:spcPct val="80000"/>
              </a:lnSpc>
              <a:spcBef>
                <a:spcPts val="500"/>
              </a:spcBef>
              <a:spcAft>
                <a:spcPts val="0"/>
              </a:spcAft>
              <a:buClr>
                <a:schemeClr val="dk1"/>
              </a:buClr>
              <a:buSzPts val="2200"/>
              <a:buChar char="•"/>
            </a:pPr>
            <a:r>
              <a:rPr lang="en-US" sz="2200"/>
              <a:t>Probability that it’s hot OR sunny?</a:t>
            </a:r>
            <a:endParaRPr/>
          </a:p>
          <a:p>
            <a:pPr marL="457176" lvl="1" indent="0" algn="l" rtl="0">
              <a:lnSpc>
                <a:spcPct val="80000"/>
              </a:lnSpc>
              <a:spcBef>
                <a:spcPts val="500"/>
              </a:spcBef>
              <a:spcAft>
                <a:spcPts val="0"/>
              </a:spcAft>
              <a:buClr>
                <a:schemeClr val="dk1"/>
              </a:buClr>
              <a:buSzPts val="2200"/>
              <a:buNone/>
            </a:pPr>
            <a:endParaRPr sz="2200"/>
          </a:p>
          <a:p>
            <a:pPr marL="0" lvl="0" indent="0" algn="l" rtl="0">
              <a:lnSpc>
                <a:spcPct val="80000"/>
              </a:lnSpc>
              <a:spcBef>
                <a:spcPts val="1000"/>
              </a:spcBef>
              <a:spcAft>
                <a:spcPts val="0"/>
              </a:spcAft>
              <a:buClr>
                <a:schemeClr val="dk1"/>
              </a:buClr>
              <a:buSzPts val="2200"/>
              <a:buNone/>
            </a:pPr>
            <a:r>
              <a:rPr lang="en-US" sz="2200"/>
              <a:t>Typically, the events we care about are </a:t>
            </a:r>
            <a:r>
              <a:rPr lang="en-US" sz="2200" i="1"/>
              <a:t>partial assignments</a:t>
            </a:r>
            <a:r>
              <a:rPr lang="en-US" sz="2200"/>
              <a:t>, like P(T=hot)</a:t>
            </a:r>
            <a:endParaRPr/>
          </a:p>
          <a:p>
            <a:pPr marL="0" lvl="0" indent="0" algn="l" rtl="0">
              <a:lnSpc>
                <a:spcPct val="80000"/>
              </a:lnSpc>
              <a:spcBef>
                <a:spcPts val="1000"/>
              </a:spcBef>
              <a:spcAft>
                <a:spcPts val="0"/>
              </a:spcAft>
              <a:buClr>
                <a:schemeClr val="dk1"/>
              </a:buClr>
              <a:buSzPts val="2200"/>
              <a:buNone/>
            </a:pPr>
            <a:endParaRPr sz="2200"/>
          </a:p>
          <a:p>
            <a:pPr marL="0" lvl="0" indent="0" algn="l" rtl="0">
              <a:lnSpc>
                <a:spcPct val="80000"/>
              </a:lnSpc>
              <a:spcBef>
                <a:spcPts val="1000"/>
              </a:spcBef>
              <a:spcAft>
                <a:spcPts val="0"/>
              </a:spcAft>
              <a:buClr>
                <a:schemeClr val="dk1"/>
              </a:buClr>
              <a:buSzPts val="2200"/>
              <a:buFont typeface="Noto Sans Symbols"/>
              <a:buNone/>
            </a:pPr>
            <a:r>
              <a:rPr lang="en-US" sz="2200"/>
              <a:t> </a:t>
            </a:r>
            <a:endParaRPr/>
          </a:p>
        </p:txBody>
      </p:sp>
      <p:graphicFrame>
        <p:nvGraphicFramePr>
          <p:cNvPr id="177" name="Google Shape;177;p10"/>
          <p:cNvGraphicFramePr/>
          <p:nvPr/>
        </p:nvGraphicFramePr>
        <p:xfrm>
          <a:off x="8226236" y="3451800"/>
          <a:ext cx="2743200" cy="19812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0.4</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0.1</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0.2</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0.3</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178" name="Google Shape;178;p10" descr="txp_fig"/>
          <p:cNvPicPr preferRelativeResize="0"/>
          <p:nvPr/>
        </p:nvPicPr>
        <p:blipFill rotWithShape="1">
          <a:blip r:embed="rId3">
            <a:alphaModFix/>
          </a:blip>
          <a:srcRect/>
          <a:stretch/>
        </p:blipFill>
        <p:spPr>
          <a:xfrm>
            <a:off x="1189487" y="2131330"/>
            <a:ext cx="4049019" cy="625771"/>
          </a:xfrm>
          <a:prstGeom prst="rect">
            <a:avLst/>
          </a:prstGeom>
          <a:noFill/>
          <a:ln>
            <a:noFill/>
          </a:ln>
        </p:spPr>
      </p:pic>
      <p:pic>
        <p:nvPicPr>
          <p:cNvPr id="179" name="Google Shape;179;p10" descr="txp_fig"/>
          <p:cNvPicPr preferRelativeResize="0"/>
          <p:nvPr/>
        </p:nvPicPr>
        <p:blipFill rotWithShape="1">
          <a:blip r:embed="rId4">
            <a:alphaModFix/>
          </a:blip>
          <a:srcRect/>
          <a:stretch/>
        </p:blipFill>
        <p:spPr>
          <a:xfrm>
            <a:off x="9077477" y="2956187"/>
            <a:ext cx="1179512" cy="2984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1"/>
          <p:cNvSpPr txBox="1">
            <a:spLocks noGrp="1"/>
          </p:cNvSpPr>
          <p:nvPr>
            <p:ph type="title" idx="4294967295"/>
          </p:nvPr>
        </p:nvSpPr>
        <p:spPr>
          <a:xfrm>
            <a:off x="0" y="365125"/>
            <a:ext cx="10953750" cy="77152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Marginal Distributions</a:t>
            </a:r>
            <a:endParaRPr/>
          </a:p>
        </p:txBody>
      </p:sp>
      <p:sp>
        <p:nvSpPr>
          <p:cNvPr id="186" name="Google Shape;186;p11"/>
          <p:cNvSpPr txBox="1">
            <a:spLocks noGrp="1"/>
          </p:cNvSpPr>
          <p:nvPr>
            <p:ph type="body" idx="4294967295"/>
          </p:nvPr>
        </p:nvSpPr>
        <p:spPr>
          <a:xfrm>
            <a:off x="0" y="1452563"/>
            <a:ext cx="7824788" cy="452596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sz="2000"/>
              <a:t>Marginal distributions are sub-tables which eliminate variables </a:t>
            </a:r>
            <a:endParaRPr/>
          </a:p>
          <a:p>
            <a:pPr marL="0" lvl="0" indent="0" algn="l" rtl="0">
              <a:lnSpc>
                <a:spcPct val="90000"/>
              </a:lnSpc>
              <a:spcBef>
                <a:spcPts val="1000"/>
              </a:spcBef>
              <a:spcAft>
                <a:spcPts val="0"/>
              </a:spcAft>
              <a:buClr>
                <a:schemeClr val="dk1"/>
              </a:buClr>
              <a:buSzPts val="2000"/>
              <a:buNone/>
            </a:pPr>
            <a:r>
              <a:rPr lang="en-US" sz="2000"/>
              <a:t>Marginalization (summing out): Combine collapsed rows by adding</a:t>
            </a:r>
            <a:endParaRPr/>
          </a:p>
        </p:txBody>
      </p:sp>
      <p:graphicFrame>
        <p:nvGraphicFramePr>
          <p:cNvPr id="187" name="Google Shape;187;p11"/>
          <p:cNvGraphicFramePr/>
          <p:nvPr/>
        </p:nvGraphicFramePr>
        <p:xfrm>
          <a:off x="343549" y="3300811"/>
          <a:ext cx="2743200" cy="19812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0.4</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0.1</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0.2</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0.3</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188" name="Google Shape;188;p11"/>
          <p:cNvGraphicFramePr/>
          <p:nvPr/>
        </p:nvGraphicFramePr>
        <p:xfrm>
          <a:off x="7148913" y="2719786"/>
          <a:ext cx="1828800" cy="11890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0.5</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0.5</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189" name="Google Shape;189;p11"/>
          <p:cNvGraphicFramePr/>
          <p:nvPr/>
        </p:nvGraphicFramePr>
        <p:xfrm>
          <a:off x="7148913" y="4548586"/>
          <a:ext cx="1828800" cy="11890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0.6</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0.4</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190" name="Google Shape;190;p11"/>
          <p:cNvCxnSpPr/>
          <p:nvPr/>
        </p:nvCxnSpPr>
        <p:spPr>
          <a:xfrm>
            <a:off x="3700875" y="3422589"/>
            <a:ext cx="2743200" cy="0"/>
          </a:xfrm>
          <a:prstGeom prst="straightConnector1">
            <a:avLst/>
          </a:prstGeom>
          <a:noFill/>
          <a:ln w="76200" cap="flat" cmpd="sng">
            <a:solidFill>
              <a:schemeClr val="dk1"/>
            </a:solidFill>
            <a:prstDash val="solid"/>
            <a:round/>
            <a:headEnd type="none" w="med" len="med"/>
            <a:tailEnd type="triangle" w="med" len="med"/>
          </a:ln>
        </p:spPr>
      </p:cxnSp>
      <p:cxnSp>
        <p:nvCxnSpPr>
          <p:cNvPr id="191" name="Google Shape;191;p11"/>
          <p:cNvCxnSpPr/>
          <p:nvPr/>
        </p:nvCxnSpPr>
        <p:spPr>
          <a:xfrm>
            <a:off x="3700875" y="4993329"/>
            <a:ext cx="2743200" cy="0"/>
          </a:xfrm>
          <a:prstGeom prst="straightConnector1">
            <a:avLst/>
          </a:prstGeom>
          <a:noFill/>
          <a:ln w="76200" cap="flat" cmpd="sng">
            <a:solidFill>
              <a:schemeClr val="dk1"/>
            </a:solidFill>
            <a:prstDash val="solid"/>
            <a:round/>
            <a:headEnd type="none" w="med" len="med"/>
            <a:tailEnd type="triangle" w="med" len="med"/>
          </a:ln>
        </p:spPr>
      </p:cxnSp>
      <p:pic>
        <p:nvPicPr>
          <p:cNvPr id="192" name="Google Shape;192;p11" descr="txp_fig"/>
          <p:cNvPicPr preferRelativeResize="0"/>
          <p:nvPr/>
        </p:nvPicPr>
        <p:blipFill rotWithShape="1">
          <a:blip r:embed="rId3">
            <a:alphaModFix/>
          </a:blip>
          <a:srcRect/>
          <a:stretch/>
        </p:blipFill>
        <p:spPr>
          <a:xfrm>
            <a:off x="1151587" y="2842024"/>
            <a:ext cx="1177925" cy="298450"/>
          </a:xfrm>
          <a:prstGeom prst="rect">
            <a:avLst/>
          </a:prstGeom>
          <a:noFill/>
          <a:ln>
            <a:noFill/>
          </a:ln>
        </p:spPr>
      </p:pic>
      <p:pic>
        <p:nvPicPr>
          <p:cNvPr id="193" name="Google Shape;193;p11" descr="txp_fig"/>
          <p:cNvPicPr preferRelativeResize="0"/>
          <p:nvPr/>
        </p:nvPicPr>
        <p:blipFill rotWithShape="1">
          <a:blip r:embed="rId4">
            <a:alphaModFix/>
          </a:blip>
          <a:srcRect/>
          <a:stretch/>
        </p:blipFill>
        <p:spPr>
          <a:xfrm>
            <a:off x="3734213" y="3671826"/>
            <a:ext cx="2433637" cy="566738"/>
          </a:xfrm>
          <a:prstGeom prst="rect">
            <a:avLst/>
          </a:prstGeom>
          <a:noFill/>
          <a:ln>
            <a:noFill/>
          </a:ln>
        </p:spPr>
      </p:pic>
      <p:pic>
        <p:nvPicPr>
          <p:cNvPr id="194" name="Google Shape;194;p11" descr="txp_fig"/>
          <p:cNvPicPr preferRelativeResize="0"/>
          <p:nvPr/>
        </p:nvPicPr>
        <p:blipFill rotWithShape="1">
          <a:blip r:embed="rId5">
            <a:alphaModFix/>
          </a:blip>
          <a:srcRect/>
          <a:stretch/>
        </p:blipFill>
        <p:spPr>
          <a:xfrm>
            <a:off x="7726763" y="2314974"/>
            <a:ext cx="731838" cy="298450"/>
          </a:xfrm>
          <a:prstGeom prst="rect">
            <a:avLst/>
          </a:prstGeom>
          <a:noFill/>
          <a:ln>
            <a:noFill/>
          </a:ln>
        </p:spPr>
      </p:pic>
      <p:pic>
        <p:nvPicPr>
          <p:cNvPr id="195" name="Google Shape;195;p11" descr="txp_fig"/>
          <p:cNvPicPr preferRelativeResize="0"/>
          <p:nvPr/>
        </p:nvPicPr>
        <p:blipFill rotWithShape="1">
          <a:blip r:embed="rId6">
            <a:alphaModFix/>
          </a:blip>
          <a:srcRect/>
          <a:stretch/>
        </p:blipFill>
        <p:spPr>
          <a:xfrm>
            <a:off x="3726275" y="5223516"/>
            <a:ext cx="2462213" cy="596900"/>
          </a:xfrm>
          <a:prstGeom prst="rect">
            <a:avLst/>
          </a:prstGeom>
          <a:noFill/>
          <a:ln>
            <a:noFill/>
          </a:ln>
        </p:spPr>
      </p:pic>
      <p:pic>
        <p:nvPicPr>
          <p:cNvPr id="196" name="Google Shape;196;p11" descr="txp_fig"/>
          <p:cNvPicPr preferRelativeResize="0"/>
          <p:nvPr/>
        </p:nvPicPr>
        <p:blipFill rotWithShape="1">
          <a:blip r:embed="rId7">
            <a:alphaModFix/>
          </a:blip>
          <a:srcRect/>
          <a:stretch/>
        </p:blipFill>
        <p:spPr>
          <a:xfrm>
            <a:off x="7625163" y="4143774"/>
            <a:ext cx="850900" cy="298450"/>
          </a:xfrm>
          <a:prstGeom prst="rect">
            <a:avLst/>
          </a:prstGeom>
          <a:noFill/>
          <a:ln>
            <a:noFill/>
          </a:ln>
        </p:spPr>
      </p:pic>
      <p:pic>
        <p:nvPicPr>
          <p:cNvPr id="197" name="Google Shape;197;p11" descr="txp_fig"/>
          <p:cNvPicPr preferRelativeResize="0"/>
          <p:nvPr/>
        </p:nvPicPr>
        <p:blipFill rotWithShape="1">
          <a:blip r:embed="rId8">
            <a:alphaModFix/>
          </a:blip>
          <a:srcRect/>
          <a:stretch/>
        </p:blipFill>
        <p:spPr>
          <a:xfrm>
            <a:off x="875919" y="6227761"/>
            <a:ext cx="5716588" cy="611188"/>
          </a:xfrm>
          <a:prstGeom prst="rect">
            <a:avLst/>
          </a:prstGeom>
          <a:noFill/>
          <a:ln>
            <a:noFill/>
          </a:ln>
        </p:spPr>
      </p:pic>
      <p:pic>
        <p:nvPicPr>
          <p:cNvPr id="198" name="Google Shape;198;p11"/>
          <p:cNvPicPr preferRelativeResize="0"/>
          <p:nvPr/>
        </p:nvPicPr>
        <p:blipFill rotWithShape="1">
          <a:blip r:embed="rId9">
            <a:alphaModFix/>
          </a:blip>
          <a:srcRect/>
          <a:stretch/>
        </p:blipFill>
        <p:spPr>
          <a:xfrm>
            <a:off x="9237642" y="1144880"/>
            <a:ext cx="2954357" cy="193530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2"/>
          <p:cNvSpPr txBox="1">
            <a:spLocks noGrp="1"/>
          </p:cNvSpPr>
          <p:nvPr>
            <p:ph type="title" idx="4294967295"/>
          </p:nvPr>
        </p:nvSpPr>
        <p:spPr>
          <a:xfrm>
            <a:off x="0" y="365125"/>
            <a:ext cx="10953750" cy="77152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Conditional Probabilities</a:t>
            </a:r>
            <a:endParaRPr/>
          </a:p>
        </p:txBody>
      </p:sp>
      <p:sp>
        <p:nvSpPr>
          <p:cNvPr id="205" name="Google Shape;205;p12"/>
          <p:cNvSpPr txBox="1">
            <a:spLocks noGrp="1"/>
          </p:cNvSpPr>
          <p:nvPr>
            <p:ph type="body" idx="4294967295"/>
          </p:nvPr>
        </p:nvSpPr>
        <p:spPr>
          <a:xfrm>
            <a:off x="0" y="1292225"/>
            <a:ext cx="8562975" cy="46815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sz="2400"/>
              <a:t>A simple relation between joint and conditional probabilities</a:t>
            </a:r>
            <a:endParaRPr/>
          </a:p>
          <a:p>
            <a:pPr marL="685800" lvl="1" indent="-228600" algn="l" rtl="0">
              <a:lnSpc>
                <a:spcPct val="90000"/>
              </a:lnSpc>
              <a:spcBef>
                <a:spcPts val="500"/>
              </a:spcBef>
              <a:spcAft>
                <a:spcPts val="0"/>
              </a:spcAft>
              <a:buClr>
                <a:schemeClr val="accent2"/>
              </a:buClr>
              <a:buSzPts val="2000"/>
              <a:buChar char="•"/>
            </a:pPr>
            <a:r>
              <a:rPr lang="en-US" sz="2000">
                <a:solidFill>
                  <a:schemeClr val="accent2"/>
                </a:solidFill>
              </a:rPr>
              <a:t>In fact, this is taken as the </a:t>
            </a:r>
            <a:r>
              <a:rPr lang="en-US" sz="2000" i="1">
                <a:solidFill>
                  <a:schemeClr val="accent2"/>
                </a:solidFill>
              </a:rPr>
              <a:t>definition</a:t>
            </a:r>
            <a:r>
              <a:rPr lang="en-US" sz="2000">
                <a:solidFill>
                  <a:schemeClr val="accent2"/>
                </a:solidFill>
              </a:rPr>
              <a:t> of a conditional probability</a:t>
            </a:r>
            <a:endParaRPr/>
          </a:p>
        </p:txBody>
      </p:sp>
      <p:pic>
        <p:nvPicPr>
          <p:cNvPr id="206" name="Google Shape;206;p12" descr="txp_fig"/>
          <p:cNvPicPr preferRelativeResize="0"/>
          <p:nvPr/>
        </p:nvPicPr>
        <p:blipFill rotWithShape="1">
          <a:blip r:embed="rId3">
            <a:alphaModFix/>
          </a:blip>
          <a:srcRect/>
          <a:stretch/>
        </p:blipFill>
        <p:spPr>
          <a:xfrm>
            <a:off x="1058863" y="2740025"/>
            <a:ext cx="2373312" cy="731838"/>
          </a:xfrm>
          <a:prstGeom prst="rect">
            <a:avLst/>
          </a:prstGeom>
          <a:noFill/>
          <a:ln>
            <a:noFill/>
          </a:ln>
        </p:spPr>
      </p:pic>
      <p:graphicFrame>
        <p:nvGraphicFramePr>
          <p:cNvPr id="207" name="Google Shape;207;p12"/>
          <p:cNvGraphicFramePr/>
          <p:nvPr/>
        </p:nvGraphicFramePr>
        <p:xfrm>
          <a:off x="762000" y="4576763"/>
          <a:ext cx="2743200" cy="19812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0.4</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0.1</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dirty="0">
                          <a:solidFill>
                            <a:schemeClr val="accent2"/>
                          </a:solidFill>
                          <a:latin typeface="Calibri"/>
                          <a:ea typeface="Calibri"/>
                          <a:cs typeface="Calibri"/>
                          <a:sym typeface="Calibri"/>
                        </a:rPr>
                        <a:t>0.2</a:t>
                      </a:r>
                      <a:endParaRPr dirty="0"/>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dirty="0">
                          <a:solidFill>
                            <a:schemeClr val="accent2"/>
                          </a:solidFill>
                          <a:latin typeface="Calibri"/>
                          <a:ea typeface="Calibri"/>
                          <a:cs typeface="Calibri"/>
                          <a:sym typeface="Calibri"/>
                        </a:rPr>
                        <a:t>0.3</a:t>
                      </a:r>
                      <a:endParaRPr dirty="0"/>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208" name="Google Shape;208;p12" descr="txp_fig"/>
          <p:cNvPicPr preferRelativeResize="0"/>
          <p:nvPr/>
        </p:nvPicPr>
        <p:blipFill rotWithShape="1">
          <a:blip r:embed="rId4">
            <a:alphaModFix/>
          </a:blip>
          <a:srcRect/>
          <a:stretch/>
        </p:blipFill>
        <p:spPr>
          <a:xfrm>
            <a:off x="1570038" y="4191000"/>
            <a:ext cx="1179512" cy="298450"/>
          </a:xfrm>
          <a:prstGeom prst="rect">
            <a:avLst/>
          </a:prstGeom>
          <a:noFill/>
          <a:ln>
            <a:noFill/>
          </a:ln>
        </p:spPr>
      </p:pic>
      <p:pic>
        <p:nvPicPr>
          <p:cNvPr id="209" name="Google Shape;209;p12" descr="txp_fig.png"/>
          <p:cNvPicPr preferRelativeResize="0"/>
          <p:nvPr/>
        </p:nvPicPr>
        <p:blipFill rotWithShape="1">
          <a:blip r:embed="rId5">
            <a:alphaModFix/>
          </a:blip>
          <a:srcRect/>
          <a:stretch/>
        </p:blipFill>
        <p:spPr>
          <a:xfrm>
            <a:off x="4268332" y="4885634"/>
            <a:ext cx="3269608" cy="313524"/>
          </a:xfrm>
          <a:prstGeom prst="rect">
            <a:avLst/>
          </a:prstGeom>
          <a:noFill/>
          <a:ln>
            <a:noFill/>
          </a:ln>
        </p:spPr>
      </p:pic>
      <p:grpSp>
        <p:nvGrpSpPr>
          <p:cNvPr id="210" name="Google Shape;210;p12"/>
          <p:cNvGrpSpPr/>
          <p:nvPr/>
        </p:nvGrpSpPr>
        <p:grpSpPr>
          <a:xfrm>
            <a:off x="5487969" y="2373931"/>
            <a:ext cx="3174853" cy="2154643"/>
            <a:chOff x="5487969" y="2256706"/>
            <a:chExt cx="3174853" cy="2154643"/>
          </a:xfrm>
        </p:grpSpPr>
        <p:grpSp>
          <p:nvGrpSpPr>
            <p:cNvPr id="211" name="Google Shape;211;p12"/>
            <p:cNvGrpSpPr/>
            <p:nvPr/>
          </p:nvGrpSpPr>
          <p:grpSpPr>
            <a:xfrm>
              <a:off x="6021149" y="2655489"/>
              <a:ext cx="2197100" cy="1272154"/>
              <a:chOff x="5105400" y="2512724"/>
              <a:chExt cx="2895600" cy="1676400"/>
            </a:xfrm>
          </p:grpSpPr>
          <p:sp>
            <p:nvSpPr>
              <p:cNvPr id="212" name="Google Shape;212;p12"/>
              <p:cNvSpPr/>
              <p:nvPr/>
            </p:nvSpPr>
            <p:spPr>
              <a:xfrm>
                <a:off x="5105400" y="2512724"/>
                <a:ext cx="1828800" cy="1676400"/>
              </a:xfrm>
              <a:prstGeom prst="ellipse">
                <a:avLst/>
              </a:prstGeom>
              <a:solidFill>
                <a:srgbClr val="3333FF">
                  <a:alpha val="49803"/>
                </a:srgb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213" name="Google Shape;213;p12"/>
              <p:cNvSpPr/>
              <p:nvPr/>
            </p:nvSpPr>
            <p:spPr>
              <a:xfrm>
                <a:off x="6172200" y="2512724"/>
                <a:ext cx="1828800" cy="1676400"/>
              </a:xfrm>
              <a:prstGeom prst="ellipse">
                <a:avLst/>
              </a:prstGeom>
              <a:solidFill>
                <a:srgbClr val="FF3300">
                  <a:alpha val="49803"/>
                </a:srgb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sp>
          <p:nvSpPr>
            <p:cNvPr id="214" name="Google Shape;214;p12"/>
            <p:cNvSpPr/>
            <p:nvPr/>
          </p:nvSpPr>
          <p:spPr>
            <a:xfrm>
              <a:off x="5487969" y="2256706"/>
              <a:ext cx="3174853" cy="2154643"/>
            </a:xfrm>
            <a:prstGeom prst="rect">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15" name="Google Shape;215;p12"/>
            <p:cNvSpPr txBox="1"/>
            <p:nvPr/>
          </p:nvSpPr>
          <p:spPr>
            <a:xfrm>
              <a:off x="7302170" y="3957739"/>
              <a:ext cx="66619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a:solidFill>
                    <a:srgbClr val="FF9786"/>
                  </a:solidFill>
                  <a:latin typeface="Calibri"/>
                  <a:ea typeface="Calibri"/>
                  <a:cs typeface="Calibri"/>
                  <a:sym typeface="Calibri"/>
                </a:rPr>
                <a:t>P(b)</a:t>
              </a:r>
              <a:endParaRPr/>
            </a:p>
          </p:txBody>
        </p:sp>
        <p:sp>
          <p:nvSpPr>
            <p:cNvPr id="216" name="Google Shape;216;p12"/>
            <p:cNvSpPr txBox="1"/>
            <p:nvPr/>
          </p:nvSpPr>
          <p:spPr>
            <a:xfrm>
              <a:off x="6286678" y="3951376"/>
              <a:ext cx="66619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a:solidFill>
                    <a:schemeClr val="accent2"/>
                  </a:solidFill>
                  <a:latin typeface="Calibri"/>
                  <a:ea typeface="Calibri"/>
                  <a:cs typeface="Calibri"/>
                  <a:sym typeface="Calibri"/>
                </a:rPr>
                <a:t>P(a)</a:t>
              </a:r>
              <a:endParaRPr/>
            </a:p>
          </p:txBody>
        </p:sp>
        <p:sp>
          <p:nvSpPr>
            <p:cNvPr id="217" name="Google Shape;217;p12"/>
            <p:cNvSpPr txBox="1"/>
            <p:nvPr/>
          </p:nvSpPr>
          <p:spPr>
            <a:xfrm>
              <a:off x="6767902" y="2289341"/>
              <a:ext cx="86206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a:solidFill>
                    <a:srgbClr val="E57071"/>
                  </a:solidFill>
                  <a:latin typeface="Calibri"/>
                  <a:ea typeface="Calibri"/>
                  <a:cs typeface="Calibri"/>
                  <a:sym typeface="Calibri"/>
                </a:rPr>
                <a:t>P(a,b)</a:t>
              </a:r>
              <a:endParaRPr/>
            </a:p>
          </p:txBody>
        </p:sp>
      </p:grpSp>
      <p:pic>
        <p:nvPicPr>
          <p:cNvPr id="218" name="Google Shape;218;p12" descr="txp_fig.png"/>
          <p:cNvPicPr preferRelativeResize="0"/>
          <p:nvPr/>
        </p:nvPicPr>
        <p:blipFill rotWithShape="1">
          <a:blip r:embed="rId6">
            <a:alphaModFix/>
          </a:blip>
          <a:srcRect/>
          <a:stretch/>
        </p:blipFill>
        <p:spPr>
          <a:xfrm>
            <a:off x="6734883" y="4686487"/>
            <a:ext cx="2836647" cy="731556"/>
          </a:xfrm>
          <a:prstGeom prst="rect">
            <a:avLst/>
          </a:prstGeom>
          <a:noFill/>
          <a:ln>
            <a:noFill/>
          </a:ln>
        </p:spPr>
      </p:pic>
      <p:pic>
        <p:nvPicPr>
          <p:cNvPr id="219" name="Google Shape;219;p12" descr="txp_fig.png"/>
          <p:cNvPicPr preferRelativeResize="0"/>
          <p:nvPr/>
        </p:nvPicPr>
        <p:blipFill rotWithShape="1">
          <a:blip r:embed="rId7">
            <a:alphaModFix/>
          </a:blip>
          <a:srcRect/>
          <a:stretch/>
        </p:blipFill>
        <p:spPr>
          <a:xfrm>
            <a:off x="9713115" y="4702804"/>
            <a:ext cx="836064" cy="656907"/>
          </a:xfrm>
          <a:prstGeom prst="rect">
            <a:avLst/>
          </a:prstGeom>
          <a:noFill/>
          <a:ln>
            <a:noFill/>
          </a:ln>
        </p:spPr>
      </p:pic>
      <p:pic>
        <p:nvPicPr>
          <p:cNvPr id="220" name="Google Shape;220;p12" descr="txp_fig.png"/>
          <p:cNvPicPr preferRelativeResize="0"/>
          <p:nvPr/>
        </p:nvPicPr>
        <p:blipFill rotWithShape="1">
          <a:blip r:embed="rId8">
            <a:alphaModFix/>
          </a:blip>
          <a:srcRect/>
          <a:stretch/>
        </p:blipFill>
        <p:spPr>
          <a:xfrm>
            <a:off x="10825435" y="4923246"/>
            <a:ext cx="821135" cy="223946"/>
          </a:xfrm>
          <a:prstGeom prst="rect">
            <a:avLst/>
          </a:prstGeom>
          <a:noFill/>
          <a:ln>
            <a:noFill/>
          </a:ln>
        </p:spPr>
      </p:pic>
      <p:pic>
        <p:nvPicPr>
          <p:cNvPr id="221" name="Google Shape;221;p12" descr="txp_fig.png"/>
          <p:cNvPicPr preferRelativeResize="0"/>
          <p:nvPr/>
        </p:nvPicPr>
        <p:blipFill rotWithShape="1">
          <a:blip r:embed="rId9">
            <a:alphaModFix/>
          </a:blip>
          <a:srcRect/>
          <a:stretch/>
        </p:blipFill>
        <p:spPr>
          <a:xfrm>
            <a:off x="5007662" y="5802804"/>
            <a:ext cx="5643434" cy="298594"/>
          </a:xfrm>
          <a:prstGeom prst="rect">
            <a:avLst/>
          </a:prstGeom>
          <a:noFill/>
          <a:ln>
            <a:noFill/>
          </a:ln>
        </p:spPr>
      </p:pic>
      <p:pic>
        <p:nvPicPr>
          <p:cNvPr id="222" name="Google Shape;222;p12" descr="txp_fig.png"/>
          <p:cNvPicPr preferRelativeResize="0"/>
          <p:nvPr/>
        </p:nvPicPr>
        <p:blipFill rotWithShape="1">
          <a:blip r:embed="rId10">
            <a:alphaModFix/>
          </a:blip>
          <a:srcRect/>
          <a:stretch/>
        </p:blipFill>
        <p:spPr>
          <a:xfrm>
            <a:off x="4987759" y="6306751"/>
            <a:ext cx="1701988" cy="253805"/>
          </a:xfrm>
          <a:prstGeom prst="rect">
            <a:avLst/>
          </a:prstGeom>
          <a:noFill/>
          <a:ln>
            <a:noFill/>
          </a:ln>
        </p:spPr>
      </p:pic>
      <p:pic>
        <p:nvPicPr>
          <p:cNvPr id="223" name="Google Shape;223;p12" descr="txp_fig.png"/>
          <p:cNvPicPr preferRelativeResize="0"/>
          <p:nvPr/>
        </p:nvPicPr>
        <p:blipFill rotWithShape="1">
          <a:blip r:embed="rId11">
            <a:alphaModFix/>
          </a:blip>
          <a:srcRect/>
          <a:stretch/>
        </p:blipFill>
        <p:spPr>
          <a:xfrm>
            <a:off x="6926023" y="6311728"/>
            <a:ext cx="806205" cy="223946"/>
          </a:xfrm>
          <a:prstGeom prst="rect">
            <a:avLst/>
          </a:prstGeom>
          <a:noFill/>
          <a:ln>
            <a:noFill/>
          </a:ln>
        </p:spPr>
      </p:pic>
      <p:sp>
        <p:nvSpPr>
          <p:cNvPr id="224" name="Google Shape;224;p12"/>
          <p:cNvSpPr/>
          <p:nvPr/>
        </p:nvSpPr>
        <p:spPr>
          <a:xfrm>
            <a:off x="4784956" y="5704129"/>
            <a:ext cx="6020880" cy="997942"/>
          </a:xfrm>
          <a:prstGeom prst="wedgeRectCallout">
            <a:avLst>
              <a:gd name="adj1" fmla="val -1035"/>
              <a:gd name="adj2" fmla="val -81872"/>
            </a:avLst>
          </a:prstGeom>
          <a:no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Conditional Distributions</a:t>
            </a:r>
            <a:endParaRPr/>
          </a:p>
        </p:txBody>
      </p:sp>
      <p:sp>
        <p:nvSpPr>
          <p:cNvPr id="231" name="Google Shape;231;p13"/>
          <p:cNvSpPr txBox="1">
            <a:spLocks noGrp="1"/>
          </p:cNvSpPr>
          <p:nvPr>
            <p:ph type="body" idx="1"/>
          </p:nvPr>
        </p:nvSpPr>
        <p:spPr>
          <a:xfrm>
            <a:off x="457200" y="1447800"/>
            <a:ext cx="8229600" cy="452596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sz="2400">
                <a:solidFill>
                  <a:schemeClr val="dk1"/>
                </a:solidFill>
              </a:rPr>
              <a:t>Conditional distributions are probability distributions over some variables given fixed values of others</a:t>
            </a:r>
            <a:endParaRPr/>
          </a:p>
        </p:txBody>
      </p:sp>
      <p:pic>
        <p:nvPicPr>
          <p:cNvPr id="232" name="Google Shape;232;p13" descr="txp_fig"/>
          <p:cNvPicPr preferRelativeResize="0"/>
          <p:nvPr/>
        </p:nvPicPr>
        <p:blipFill rotWithShape="1">
          <a:blip r:embed="rId3">
            <a:alphaModFix/>
          </a:blip>
          <a:srcRect/>
          <a:stretch/>
        </p:blipFill>
        <p:spPr>
          <a:xfrm>
            <a:off x="1573213" y="2943225"/>
            <a:ext cx="2071687" cy="312738"/>
          </a:xfrm>
          <a:prstGeom prst="rect">
            <a:avLst/>
          </a:prstGeom>
          <a:noFill/>
          <a:ln>
            <a:noFill/>
          </a:ln>
        </p:spPr>
      </p:pic>
      <p:graphicFrame>
        <p:nvGraphicFramePr>
          <p:cNvPr id="233" name="Google Shape;233;p13"/>
          <p:cNvGraphicFramePr/>
          <p:nvPr/>
        </p:nvGraphicFramePr>
        <p:xfrm>
          <a:off x="8479064" y="3558721"/>
          <a:ext cx="2743200" cy="19812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0.4</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0.1</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990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0.2</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1475">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0.3</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234" name="Google Shape;234;p13"/>
          <p:cNvGraphicFramePr/>
          <p:nvPr/>
        </p:nvGraphicFramePr>
        <p:xfrm>
          <a:off x="1708150" y="3384550"/>
          <a:ext cx="1828800" cy="11890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0.8</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0.2</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235" name="Google Shape;235;p13" descr="txp_fig"/>
          <p:cNvPicPr preferRelativeResize="0"/>
          <p:nvPr/>
        </p:nvPicPr>
        <p:blipFill rotWithShape="1">
          <a:blip r:embed="rId4">
            <a:alphaModFix/>
          </a:blip>
          <a:srcRect/>
          <a:stretch/>
        </p:blipFill>
        <p:spPr>
          <a:xfrm>
            <a:off x="1533525" y="4800600"/>
            <a:ext cx="2162175" cy="312738"/>
          </a:xfrm>
          <a:prstGeom prst="rect">
            <a:avLst/>
          </a:prstGeom>
          <a:noFill/>
          <a:ln>
            <a:noFill/>
          </a:ln>
        </p:spPr>
      </p:pic>
      <p:graphicFrame>
        <p:nvGraphicFramePr>
          <p:cNvPr id="236" name="Google Shape;236;p13"/>
          <p:cNvGraphicFramePr/>
          <p:nvPr/>
        </p:nvGraphicFramePr>
        <p:xfrm>
          <a:off x="1712913" y="5241925"/>
          <a:ext cx="1828800" cy="1189050"/>
        </p:xfrm>
        <a:graphic>
          <a:graphicData uri="http://schemas.openxmlformats.org/drawingml/2006/table">
            <a:tbl>
              <a:tblPr>
                <a:noFill/>
                <a:tableStyleId>{98D2FC19-6D12-42EF-8AA3-5F670350492C}</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tblGrid>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0.4</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96350">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0.6</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237" name="Google Shape;237;p13" descr="txp_fig"/>
          <p:cNvPicPr preferRelativeResize="0"/>
          <p:nvPr/>
        </p:nvPicPr>
        <p:blipFill rotWithShape="1">
          <a:blip r:embed="rId5">
            <a:alphaModFix/>
          </a:blip>
          <a:srcRect/>
          <a:stretch/>
        </p:blipFill>
        <p:spPr>
          <a:xfrm>
            <a:off x="9212489" y="3134859"/>
            <a:ext cx="1179513" cy="298450"/>
          </a:xfrm>
          <a:prstGeom prst="rect">
            <a:avLst/>
          </a:prstGeom>
          <a:noFill/>
          <a:ln>
            <a:noFill/>
          </a:ln>
        </p:spPr>
      </p:pic>
      <p:sp>
        <p:nvSpPr>
          <p:cNvPr id="238" name="Google Shape;238;p13"/>
          <p:cNvSpPr txBox="1"/>
          <p:nvPr/>
        </p:nvSpPr>
        <p:spPr>
          <a:xfrm>
            <a:off x="1309688" y="2386013"/>
            <a:ext cx="2743200" cy="369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accent2"/>
                </a:solidFill>
                <a:latin typeface="Calibri"/>
                <a:ea typeface="Calibri"/>
                <a:cs typeface="Calibri"/>
                <a:sym typeface="Calibri"/>
              </a:rPr>
              <a:t>Conditional Distributions</a:t>
            </a:r>
            <a:endParaRPr/>
          </a:p>
        </p:txBody>
      </p:sp>
      <p:sp>
        <p:nvSpPr>
          <p:cNvPr id="239" name="Google Shape;239;p13"/>
          <p:cNvSpPr txBox="1"/>
          <p:nvPr/>
        </p:nvSpPr>
        <p:spPr>
          <a:xfrm>
            <a:off x="8890227" y="2507796"/>
            <a:ext cx="2587625"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accent2"/>
                </a:solidFill>
                <a:latin typeface="Calibri"/>
                <a:ea typeface="Calibri"/>
                <a:cs typeface="Calibri"/>
                <a:sym typeface="Calibri"/>
              </a:rPr>
              <a:t>Joint Distribution</a:t>
            </a:r>
            <a:endParaRPr/>
          </a:p>
        </p:txBody>
      </p:sp>
      <p:sp>
        <p:nvSpPr>
          <p:cNvPr id="240" name="Google Shape;240;p13"/>
          <p:cNvSpPr/>
          <p:nvPr/>
        </p:nvSpPr>
        <p:spPr>
          <a:xfrm>
            <a:off x="1139825" y="2921000"/>
            <a:ext cx="207963" cy="3517900"/>
          </a:xfrm>
          <a:prstGeom prst="leftBrace">
            <a:avLst>
              <a:gd name="adj1" fmla="val 8333"/>
              <a:gd name="adj2" fmla="val 50000"/>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Open Sans"/>
              <a:ea typeface="Open Sans"/>
              <a:cs typeface="Open Sans"/>
              <a:sym typeface="Open Sans"/>
            </a:endParaRPr>
          </a:p>
        </p:txBody>
      </p:sp>
      <p:pic>
        <p:nvPicPr>
          <p:cNvPr id="241" name="Google Shape;241;p13" descr="txp_fig"/>
          <p:cNvPicPr preferRelativeResize="0"/>
          <p:nvPr/>
        </p:nvPicPr>
        <p:blipFill rotWithShape="1">
          <a:blip r:embed="rId6">
            <a:alphaModFix/>
          </a:blip>
          <a:srcRect/>
          <a:stretch/>
        </p:blipFill>
        <p:spPr>
          <a:xfrm>
            <a:off x="652463" y="4097338"/>
            <a:ext cx="312737" cy="11477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Probabilistic Inference</a:t>
            </a:r>
            <a:endParaRPr/>
          </a:p>
        </p:txBody>
      </p:sp>
      <p:sp>
        <p:nvSpPr>
          <p:cNvPr id="248" name="Google Shape;248;p14"/>
          <p:cNvSpPr txBox="1">
            <a:spLocks noGrp="1"/>
          </p:cNvSpPr>
          <p:nvPr>
            <p:ph type="body" idx="1"/>
          </p:nvPr>
        </p:nvSpPr>
        <p:spPr>
          <a:xfrm>
            <a:off x="379413" y="1407089"/>
            <a:ext cx="6854237" cy="4773049"/>
          </a:xfrm>
          <a:prstGeom prst="rect">
            <a:avLst/>
          </a:prstGeom>
          <a:noFill/>
          <a:ln>
            <a:noFill/>
          </a:ln>
        </p:spPr>
        <p:txBody>
          <a:bodyPr spcFirstLastPara="1" wrap="square" lIns="91425" tIns="45700" rIns="91425" bIns="45700" anchor="t" anchorCtr="0">
            <a:normAutofit fontScale="92500"/>
          </a:bodyPr>
          <a:lstStyle/>
          <a:p>
            <a:pPr marL="0" lvl="0" indent="0" algn="l" rtl="0">
              <a:lnSpc>
                <a:spcPct val="90000"/>
              </a:lnSpc>
              <a:spcBef>
                <a:spcPts val="0"/>
              </a:spcBef>
              <a:spcAft>
                <a:spcPts val="0"/>
              </a:spcAft>
              <a:buClr>
                <a:schemeClr val="dk1"/>
              </a:buClr>
              <a:buSzPct val="100000"/>
              <a:buNone/>
            </a:pPr>
            <a:r>
              <a:rPr lang="en-US" sz="2400"/>
              <a:t>Probabilistic inference: compute a desired probability from other known probabilities (e.g. conditional from joint)</a:t>
            </a:r>
            <a:endParaRPr/>
          </a:p>
          <a:p>
            <a:pPr marL="0" lvl="0" indent="0" algn="l" rtl="0">
              <a:lnSpc>
                <a:spcPct val="90000"/>
              </a:lnSpc>
              <a:spcBef>
                <a:spcPts val="1000"/>
              </a:spcBef>
              <a:spcAft>
                <a:spcPts val="0"/>
              </a:spcAft>
              <a:buClr>
                <a:schemeClr val="dk1"/>
              </a:buClr>
              <a:buSzPct val="100000"/>
              <a:buNone/>
            </a:pPr>
            <a:endParaRPr sz="2400"/>
          </a:p>
          <a:p>
            <a:pPr marL="0" lvl="0" indent="0" algn="l" rtl="0">
              <a:lnSpc>
                <a:spcPct val="90000"/>
              </a:lnSpc>
              <a:spcBef>
                <a:spcPts val="1000"/>
              </a:spcBef>
              <a:spcAft>
                <a:spcPts val="0"/>
              </a:spcAft>
              <a:buClr>
                <a:schemeClr val="dk1"/>
              </a:buClr>
              <a:buSzPct val="100000"/>
              <a:buNone/>
            </a:pPr>
            <a:r>
              <a:rPr lang="en-US" sz="2400"/>
              <a:t>We generally compute conditional probabilities </a:t>
            </a:r>
            <a:endParaRPr/>
          </a:p>
          <a:p>
            <a:pPr marL="685800" lvl="1" indent="-228600" algn="l" rtl="0">
              <a:lnSpc>
                <a:spcPct val="90000"/>
              </a:lnSpc>
              <a:spcBef>
                <a:spcPts val="500"/>
              </a:spcBef>
              <a:spcAft>
                <a:spcPts val="0"/>
              </a:spcAft>
              <a:buClr>
                <a:schemeClr val="dk1"/>
              </a:buClr>
              <a:buSzPct val="100000"/>
              <a:buChar char="•"/>
            </a:pPr>
            <a:r>
              <a:rPr lang="en-US" sz="2000"/>
              <a:t>P(on time | no reported accidents) = 0.90</a:t>
            </a:r>
            <a:endParaRPr/>
          </a:p>
          <a:p>
            <a:pPr marL="685800" lvl="1" indent="-228600" algn="l" rtl="0">
              <a:lnSpc>
                <a:spcPct val="90000"/>
              </a:lnSpc>
              <a:spcBef>
                <a:spcPts val="500"/>
              </a:spcBef>
              <a:spcAft>
                <a:spcPts val="0"/>
              </a:spcAft>
              <a:buClr>
                <a:schemeClr val="dk1"/>
              </a:buClr>
              <a:buSzPct val="100000"/>
              <a:buChar char="•"/>
            </a:pPr>
            <a:r>
              <a:rPr lang="en-US" sz="2000"/>
              <a:t>These represent the agent’s </a:t>
            </a:r>
            <a:r>
              <a:rPr lang="en-US" sz="2000" i="1"/>
              <a:t>beliefs</a:t>
            </a:r>
            <a:r>
              <a:rPr lang="en-US" sz="2000"/>
              <a:t> given the evidence</a:t>
            </a:r>
            <a:endParaRPr sz="2000" i="1"/>
          </a:p>
          <a:p>
            <a:pPr marL="0" lvl="0" indent="0" algn="l" rtl="0">
              <a:lnSpc>
                <a:spcPct val="90000"/>
              </a:lnSpc>
              <a:spcBef>
                <a:spcPts val="1000"/>
              </a:spcBef>
              <a:spcAft>
                <a:spcPts val="0"/>
              </a:spcAft>
              <a:buClr>
                <a:schemeClr val="dk1"/>
              </a:buClr>
              <a:buSzPct val="100000"/>
              <a:buNone/>
            </a:pPr>
            <a:endParaRPr sz="2400"/>
          </a:p>
          <a:p>
            <a:pPr marL="0" lvl="0" indent="0" algn="l" rtl="0">
              <a:lnSpc>
                <a:spcPct val="90000"/>
              </a:lnSpc>
              <a:spcBef>
                <a:spcPts val="1000"/>
              </a:spcBef>
              <a:spcAft>
                <a:spcPts val="0"/>
              </a:spcAft>
              <a:buClr>
                <a:schemeClr val="dk1"/>
              </a:buClr>
              <a:buSzPct val="100000"/>
              <a:buNone/>
            </a:pPr>
            <a:r>
              <a:rPr lang="en-US" sz="2400"/>
              <a:t>Probabilities change with new evidence:</a:t>
            </a:r>
            <a:endParaRPr/>
          </a:p>
          <a:p>
            <a:pPr marL="685800" lvl="1" indent="-228600" algn="l" rtl="0">
              <a:lnSpc>
                <a:spcPct val="90000"/>
              </a:lnSpc>
              <a:spcBef>
                <a:spcPts val="500"/>
              </a:spcBef>
              <a:spcAft>
                <a:spcPts val="0"/>
              </a:spcAft>
              <a:buClr>
                <a:schemeClr val="dk1"/>
              </a:buClr>
              <a:buSzPct val="100000"/>
              <a:buChar char="•"/>
            </a:pPr>
            <a:r>
              <a:rPr lang="en-US" sz="2000"/>
              <a:t>P(on time | no accidents, 5 a.m.) = 0.95</a:t>
            </a:r>
            <a:endParaRPr/>
          </a:p>
          <a:p>
            <a:pPr marL="685800" lvl="1" indent="-228600" algn="l" rtl="0">
              <a:lnSpc>
                <a:spcPct val="90000"/>
              </a:lnSpc>
              <a:spcBef>
                <a:spcPts val="500"/>
              </a:spcBef>
              <a:spcAft>
                <a:spcPts val="0"/>
              </a:spcAft>
              <a:buClr>
                <a:schemeClr val="dk1"/>
              </a:buClr>
              <a:buSzPct val="100000"/>
              <a:buChar char="•"/>
            </a:pPr>
            <a:r>
              <a:rPr lang="en-US" sz="2000"/>
              <a:t>P(on time | no accidents, 5 a.m., raining) = 0.80</a:t>
            </a:r>
            <a:endParaRPr/>
          </a:p>
          <a:p>
            <a:pPr marL="685800" lvl="1" indent="-228600" algn="l" rtl="0">
              <a:lnSpc>
                <a:spcPct val="90000"/>
              </a:lnSpc>
              <a:spcBef>
                <a:spcPts val="500"/>
              </a:spcBef>
              <a:spcAft>
                <a:spcPts val="0"/>
              </a:spcAft>
              <a:buClr>
                <a:schemeClr val="dk1"/>
              </a:buClr>
              <a:buSzPct val="100000"/>
              <a:buChar char="•"/>
            </a:pPr>
            <a:r>
              <a:rPr lang="en-US" sz="2000"/>
              <a:t>Observing new evidence causes </a:t>
            </a:r>
            <a:r>
              <a:rPr lang="en-US" sz="2000" i="1"/>
              <a:t>beliefs to be updated</a:t>
            </a:r>
            <a:endParaRPr/>
          </a:p>
        </p:txBody>
      </p:sp>
      <p:pic>
        <p:nvPicPr>
          <p:cNvPr id="249" name="Google Shape;249;p14"/>
          <p:cNvPicPr preferRelativeResize="0"/>
          <p:nvPr/>
        </p:nvPicPr>
        <p:blipFill rotWithShape="1">
          <a:blip r:embed="rId3">
            <a:alphaModFix/>
          </a:blip>
          <a:srcRect/>
          <a:stretch/>
        </p:blipFill>
        <p:spPr>
          <a:xfrm>
            <a:off x="6808016" y="1295018"/>
            <a:ext cx="5110454" cy="472868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5"/>
          <p:cNvSpPr txBox="1">
            <a:spLocks noGrp="1"/>
          </p:cNvSpPr>
          <p:nvPr>
            <p:ph type="title" idx="4294967295"/>
          </p:nvPr>
        </p:nvSpPr>
        <p:spPr>
          <a:xfrm>
            <a:off x="0" y="-25400"/>
            <a:ext cx="12192000" cy="114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Inference by Enumeration</a:t>
            </a:r>
            <a:endParaRPr dirty="0"/>
          </a:p>
        </p:txBody>
      </p:sp>
      <p:sp>
        <p:nvSpPr>
          <p:cNvPr id="256" name="Google Shape;256;p15"/>
          <p:cNvSpPr txBox="1">
            <a:spLocks noGrp="1"/>
          </p:cNvSpPr>
          <p:nvPr>
            <p:ph type="body" idx="4294967295"/>
          </p:nvPr>
        </p:nvSpPr>
        <p:spPr>
          <a:xfrm>
            <a:off x="0" y="1295400"/>
            <a:ext cx="8229600" cy="1328738"/>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chemeClr val="dk1"/>
              </a:buClr>
              <a:buSzPts val="2000"/>
              <a:buNone/>
            </a:pPr>
            <a:r>
              <a:rPr lang="en-US" sz="2000"/>
              <a:t>General case:</a:t>
            </a:r>
            <a:endParaRPr/>
          </a:p>
          <a:p>
            <a:pPr marL="685800" lvl="1" indent="-228600" algn="l" rtl="0">
              <a:lnSpc>
                <a:spcPct val="80000"/>
              </a:lnSpc>
              <a:spcBef>
                <a:spcPts val="500"/>
              </a:spcBef>
              <a:spcAft>
                <a:spcPts val="0"/>
              </a:spcAft>
              <a:buClr>
                <a:schemeClr val="dk1"/>
              </a:buClr>
              <a:buSzPts val="1800"/>
              <a:buChar char="•"/>
            </a:pPr>
            <a:r>
              <a:rPr lang="en-US" sz="1800"/>
              <a:t>Evidence variables: </a:t>
            </a:r>
            <a:endParaRPr/>
          </a:p>
          <a:p>
            <a:pPr marL="685800" lvl="1" indent="-228600" algn="l" rtl="0">
              <a:lnSpc>
                <a:spcPct val="80000"/>
              </a:lnSpc>
              <a:spcBef>
                <a:spcPts val="500"/>
              </a:spcBef>
              <a:spcAft>
                <a:spcPts val="0"/>
              </a:spcAft>
              <a:buClr>
                <a:schemeClr val="dk1"/>
              </a:buClr>
              <a:buSzPts val="1800"/>
              <a:buChar char="•"/>
            </a:pPr>
            <a:r>
              <a:rPr lang="en-US" sz="1800"/>
              <a:t>Query* variable:</a:t>
            </a:r>
            <a:endParaRPr/>
          </a:p>
          <a:p>
            <a:pPr marL="685800" lvl="1" indent="-228600" algn="l" rtl="0">
              <a:lnSpc>
                <a:spcPct val="80000"/>
              </a:lnSpc>
              <a:spcBef>
                <a:spcPts val="500"/>
              </a:spcBef>
              <a:spcAft>
                <a:spcPts val="0"/>
              </a:spcAft>
              <a:buClr>
                <a:schemeClr val="dk1"/>
              </a:buClr>
              <a:buSzPts val="1800"/>
              <a:buChar char="•"/>
            </a:pPr>
            <a:r>
              <a:rPr lang="en-US" sz="1800"/>
              <a:t>Hidden variables:</a:t>
            </a:r>
            <a:endParaRPr/>
          </a:p>
          <a:p>
            <a:pPr marL="685800" lvl="1" indent="-127000" algn="l" rtl="0">
              <a:lnSpc>
                <a:spcPct val="80000"/>
              </a:lnSpc>
              <a:spcBef>
                <a:spcPts val="500"/>
              </a:spcBef>
              <a:spcAft>
                <a:spcPts val="0"/>
              </a:spcAft>
              <a:buClr>
                <a:schemeClr val="dk1"/>
              </a:buClr>
              <a:buSzPts val="1600"/>
              <a:buNone/>
            </a:pPr>
            <a:endParaRPr sz="1600"/>
          </a:p>
          <a:p>
            <a:pPr marL="685800" lvl="1" indent="-127000" algn="l" rtl="0">
              <a:lnSpc>
                <a:spcPct val="80000"/>
              </a:lnSpc>
              <a:spcBef>
                <a:spcPts val="500"/>
              </a:spcBef>
              <a:spcAft>
                <a:spcPts val="0"/>
              </a:spcAft>
              <a:buClr>
                <a:schemeClr val="dk1"/>
              </a:buClr>
              <a:buSzPts val="1600"/>
              <a:buNone/>
            </a:pPr>
            <a:endParaRPr sz="1600"/>
          </a:p>
        </p:txBody>
      </p:sp>
      <p:pic>
        <p:nvPicPr>
          <p:cNvPr id="257" name="Google Shape;257;p15" descr="txp_fig"/>
          <p:cNvPicPr preferRelativeResize="0"/>
          <p:nvPr/>
        </p:nvPicPr>
        <p:blipFill rotWithShape="1">
          <a:blip r:embed="rId3">
            <a:alphaModFix/>
          </a:blip>
          <a:srcRect/>
          <a:stretch/>
        </p:blipFill>
        <p:spPr>
          <a:xfrm>
            <a:off x="5714081" y="1699187"/>
            <a:ext cx="1574800" cy="228600"/>
          </a:xfrm>
          <a:prstGeom prst="rect">
            <a:avLst/>
          </a:prstGeom>
          <a:noFill/>
          <a:ln>
            <a:noFill/>
          </a:ln>
        </p:spPr>
      </p:pic>
      <p:pic>
        <p:nvPicPr>
          <p:cNvPr id="258" name="Google Shape;258;p15" descr="txp_fig"/>
          <p:cNvPicPr preferRelativeResize="0"/>
          <p:nvPr/>
        </p:nvPicPr>
        <p:blipFill rotWithShape="1">
          <a:blip r:embed="rId4">
            <a:alphaModFix/>
          </a:blip>
          <a:srcRect/>
          <a:stretch/>
        </p:blipFill>
        <p:spPr>
          <a:xfrm>
            <a:off x="3176973" y="1610535"/>
            <a:ext cx="2095500" cy="227013"/>
          </a:xfrm>
          <a:prstGeom prst="rect">
            <a:avLst/>
          </a:prstGeom>
          <a:noFill/>
          <a:ln>
            <a:noFill/>
          </a:ln>
        </p:spPr>
      </p:pic>
      <p:pic>
        <p:nvPicPr>
          <p:cNvPr id="259" name="Google Shape;259;p15" descr="txp_fig"/>
          <p:cNvPicPr preferRelativeResize="0"/>
          <p:nvPr/>
        </p:nvPicPr>
        <p:blipFill rotWithShape="1">
          <a:blip r:embed="rId5">
            <a:alphaModFix/>
          </a:blip>
          <a:srcRect/>
          <a:stretch/>
        </p:blipFill>
        <p:spPr>
          <a:xfrm>
            <a:off x="3189673" y="1929623"/>
            <a:ext cx="169863" cy="214312"/>
          </a:xfrm>
          <a:prstGeom prst="rect">
            <a:avLst/>
          </a:prstGeom>
          <a:noFill/>
          <a:ln>
            <a:noFill/>
          </a:ln>
        </p:spPr>
      </p:pic>
      <p:pic>
        <p:nvPicPr>
          <p:cNvPr id="260" name="Google Shape;260;p15" descr="txp_fig"/>
          <p:cNvPicPr preferRelativeResize="0"/>
          <p:nvPr/>
        </p:nvPicPr>
        <p:blipFill rotWithShape="1">
          <a:blip r:embed="rId6">
            <a:alphaModFix/>
          </a:blip>
          <a:srcRect/>
          <a:stretch/>
        </p:blipFill>
        <p:spPr>
          <a:xfrm>
            <a:off x="3154748" y="2234423"/>
            <a:ext cx="958850" cy="214312"/>
          </a:xfrm>
          <a:prstGeom prst="rect">
            <a:avLst/>
          </a:prstGeom>
          <a:noFill/>
          <a:ln>
            <a:noFill/>
          </a:ln>
        </p:spPr>
      </p:pic>
      <p:pic>
        <p:nvPicPr>
          <p:cNvPr id="261" name="Google Shape;261;p15" descr="txp_fig"/>
          <p:cNvPicPr preferRelativeResize="0"/>
          <p:nvPr/>
        </p:nvPicPr>
        <p:blipFill rotWithShape="1">
          <a:blip r:embed="rId7">
            <a:alphaModFix/>
          </a:blip>
          <a:srcRect/>
          <a:stretch/>
        </p:blipFill>
        <p:spPr>
          <a:xfrm>
            <a:off x="8829704" y="1873689"/>
            <a:ext cx="2067441" cy="356309"/>
          </a:xfrm>
          <a:prstGeom prst="rect">
            <a:avLst/>
          </a:prstGeom>
          <a:noFill/>
          <a:ln>
            <a:noFill/>
          </a:ln>
        </p:spPr>
      </p:pic>
      <p:pic>
        <p:nvPicPr>
          <p:cNvPr id="262" name="Google Shape;262;p15" descr="txp_fig"/>
          <p:cNvPicPr preferRelativeResize="0"/>
          <p:nvPr/>
        </p:nvPicPr>
        <p:blipFill rotWithShape="1">
          <a:blip r:embed="rId8">
            <a:alphaModFix/>
          </a:blip>
          <a:srcRect/>
          <a:stretch/>
        </p:blipFill>
        <p:spPr>
          <a:xfrm>
            <a:off x="2545724" y="6153402"/>
            <a:ext cx="1885950" cy="252412"/>
          </a:xfrm>
          <a:prstGeom prst="rect">
            <a:avLst/>
          </a:prstGeom>
          <a:noFill/>
          <a:ln>
            <a:noFill/>
          </a:ln>
        </p:spPr>
      </p:pic>
      <p:pic>
        <p:nvPicPr>
          <p:cNvPr id="263" name="Google Shape;263;p15" descr="txp_fig"/>
          <p:cNvPicPr preferRelativeResize="0"/>
          <p:nvPr/>
        </p:nvPicPr>
        <p:blipFill rotWithShape="1">
          <a:blip r:embed="rId9">
            <a:alphaModFix/>
          </a:blip>
          <a:srcRect/>
          <a:stretch/>
        </p:blipFill>
        <p:spPr>
          <a:xfrm>
            <a:off x="4505953" y="6071444"/>
            <a:ext cx="3257550" cy="539750"/>
          </a:xfrm>
          <a:prstGeom prst="rect">
            <a:avLst/>
          </a:prstGeom>
          <a:noFill/>
          <a:ln>
            <a:noFill/>
          </a:ln>
        </p:spPr>
      </p:pic>
      <p:sp>
        <p:nvSpPr>
          <p:cNvPr id="264" name="Google Shape;264;p15"/>
          <p:cNvSpPr/>
          <p:nvPr/>
        </p:nvSpPr>
        <p:spPr>
          <a:xfrm rot="-5400000">
            <a:off x="6489768" y="5379365"/>
            <a:ext cx="174830" cy="2134655"/>
          </a:xfrm>
          <a:prstGeom prst="leftBrace">
            <a:avLst>
              <a:gd name="adj1" fmla="val 108331"/>
              <a:gd name="adj2" fmla="val 50000"/>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pic>
        <p:nvPicPr>
          <p:cNvPr id="265" name="Google Shape;265;p15" descr="txp_fig"/>
          <p:cNvPicPr preferRelativeResize="0"/>
          <p:nvPr/>
        </p:nvPicPr>
        <p:blipFill rotWithShape="1">
          <a:blip r:embed="rId3">
            <a:alphaModFix/>
          </a:blip>
          <a:srcRect/>
          <a:stretch/>
        </p:blipFill>
        <p:spPr>
          <a:xfrm>
            <a:off x="5756065" y="6629400"/>
            <a:ext cx="1574800" cy="228600"/>
          </a:xfrm>
          <a:prstGeom prst="rect">
            <a:avLst/>
          </a:prstGeom>
          <a:noFill/>
          <a:ln>
            <a:noFill/>
          </a:ln>
        </p:spPr>
      </p:pic>
      <p:sp>
        <p:nvSpPr>
          <p:cNvPr id="266" name="Google Shape;266;p15"/>
          <p:cNvSpPr/>
          <p:nvPr/>
        </p:nvSpPr>
        <p:spPr>
          <a:xfrm>
            <a:off x="5379898" y="1559239"/>
            <a:ext cx="228600" cy="914400"/>
          </a:xfrm>
          <a:prstGeom prst="rightBrace">
            <a:avLst>
              <a:gd name="adj1" fmla="val 33333"/>
              <a:gd name="adj2" fmla="val 50000"/>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267" name="Google Shape;267;p15"/>
          <p:cNvSpPr txBox="1"/>
          <p:nvPr/>
        </p:nvSpPr>
        <p:spPr>
          <a:xfrm>
            <a:off x="5751431" y="1968119"/>
            <a:ext cx="152400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dk1"/>
                </a:solidFill>
                <a:latin typeface="Calibri"/>
                <a:ea typeface="Calibri"/>
                <a:cs typeface="Calibri"/>
                <a:sym typeface="Calibri"/>
              </a:rPr>
              <a:t>All variables</a:t>
            </a:r>
            <a:endParaRPr/>
          </a:p>
        </p:txBody>
      </p:sp>
      <p:sp>
        <p:nvSpPr>
          <p:cNvPr id="268" name="Google Shape;268;p15"/>
          <p:cNvSpPr txBox="1"/>
          <p:nvPr/>
        </p:nvSpPr>
        <p:spPr>
          <a:xfrm>
            <a:off x="8467805" y="23159"/>
            <a:ext cx="3651332"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i="1" dirty="0">
                <a:solidFill>
                  <a:schemeClr val="dk1"/>
                </a:solidFill>
                <a:latin typeface="Calibri"/>
                <a:ea typeface="Calibri"/>
                <a:cs typeface="Calibri"/>
                <a:sym typeface="Calibri"/>
              </a:rPr>
              <a:t>* Works fine with multiple query variables, too</a:t>
            </a:r>
            <a:endParaRPr dirty="0"/>
          </a:p>
        </p:txBody>
      </p:sp>
      <p:sp>
        <p:nvSpPr>
          <p:cNvPr id="269" name="Google Shape;269;p15"/>
          <p:cNvSpPr txBox="1"/>
          <p:nvPr/>
        </p:nvSpPr>
        <p:spPr>
          <a:xfrm>
            <a:off x="7779228" y="1296460"/>
            <a:ext cx="3997028" cy="863830"/>
          </a:xfrm>
          <a:prstGeom prst="rect">
            <a:avLst/>
          </a:prstGeom>
          <a:noFill/>
          <a:ln>
            <a:noFill/>
          </a:ln>
        </p:spPr>
        <p:txBody>
          <a:bodyPr spcFirstLastPara="1" wrap="square" lIns="91425" tIns="45700" rIns="91425" bIns="45700" anchor="t" anchorCtr="0">
            <a:noAutofit/>
          </a:bodyPr>
          <a:lstStyle/>
          <a:p>
            <a:pPr marL="342882" marR="0" lvl="0" indent="-342882" algn="l" rtl="0">
              <a:lnSpc>
                <a:spcPct val="80000"/>
              </a:lnSpc>
              <a:spcBef>
                <a:spcPts val="0"/>
              </a:spcBef>
              <a:spcAft>
                <a:spcPts val="0"/>
              </a:spcAft>
              <a:buClr>
                <a:schemeClr val="accent2"/>
              </a:buClr>
              <a:buSzPts val="2000"/>
              <a:buFont typeface="Noto Sans Symbols"/>
              <a:buChar char="▪"/>
            </a:pPr>
            <a:r>
              <a:rPr lang="en-US" sz="2000">
                <a:solidFill>
                  <a:schemeClr val="accent2"/>
                </a:solidFill>
                <a:latin typeface="Calibri"/>
                <a:ea typeface="Calibri"/>
                <a:cs typeface="Calibri"/>
                <a:sym typeface="Calibri"/>
              </a:rPr>
              <a:t>We want:</a:t>
            </a:r>
            <a:endParaRPr/>
          </a:p>
          <a:p>
            <a:pPr marL="742913" marR="0" lvl="1" indent="-184136" algn="l" rtl="0">
              <a:lnSpc>
                <a:spcPct val="80000"/>
              </a:lnSpc>
              <a:spcBef>
                <a:spcPts val="320"/>
              </a:spcBef>
              <a:spcAft>
                <a:spcPts val="0"/>
              </a:spcAft>
              <a:buClr>
                <a:schemeClr val="dk1"/>
              </a:buClr>
              <a:buSzPts val="1600"/>
              <a:buFont typeface="Noto Sans Symbols"/>
              <a:buNone/>
            </a:pPr>
            <a:endParaRPr sz="1600" b="0" i="0" u="none" strike="noStrike" cap="none">
              <a:solidFill>
                <a:schemeClr val="dk1"/>
              </a:solidFill>
              <a:latin typeface="Calibri"/>
              <a:ea typeface="Calibri"/>
              <a:cs typeface="Calibri"/>
              <a:sym typeface="Calibri"/>
            </a:endParaRPr>
          </a:p>
        </p:txBody>
      </p:sp>
      <p:sp>
        <p:nvSpPr>
          <p:cNvPr id="270" name="Google Shape;270;p15"/>
          <p:cNvSpPr txBox="1"/>
          <p:nvPr/>
        </p:nvSpPr>
        <p:spPr>
          <a:xfrm>
            <a:off x="659401" y="3085809"/>
            <a:ext cx="2826696" cy="1025708"/>
          </a:xfrm>
          <a:prstGeom prst="rect">
            <a:avLst/>
          </a:prstGeom>
          <a:noFill/>
          <a:ln>
            <a:noFill/>
          </a:ln>
        </p:spPr>
        <p:txBody>
          <a:bodyPr spcFirstLastPara="1" wrap="square" lIns="91425" tIns="45700" rIns="91425" bIns="45700" anchor="t" anchorCtr="0">
            <a:noAutofit/>
          </a:bodyPr>
          <a:lstStyle/>
          <a:p>
            <a:pPr marL="342882" marR="0" lvl="0" indent="-342882" algn="l" rtl="0">
              <a:lnSpc>
                <a:spcPct val="80000"/>
              </a:lnSpc>
              <a:spcBef>
                <a:spcPts val="0"/>
              </a:spcBef>
              <a:spcAft>
                <a:spcPts val="0"/>
              </a:spcAft>
              <a:buClr>
                <a:schemeClr val="accent2"/>
              </a:buClr>
              <a:buSzPts val="2000"/>
              <a:buFont typeface="Noto Sans Symbols"/>
              <a:buChar char="▪"/>
            </a:pPr>
            <a:r>
              <a:rPr lang="en-US" sz="2000">
                <a:solidFill>
                  <a:schemeClr val="accent2"/>
                </a:solidFill>
                <a:latin typeface="Calibri"/>
                <a:ea typeface="Calibri"/>
                <a:cs typeface="Calibri"/>
                <a:sym typeface="Calibri"/>
              </a:rPr>
              <a:t>Step 1: Select the entries consistent with the evidence</a:t>
            </a:r>
            <a:endParaRPr/>
          </a:p>
        </p:txBody>
      </p:sp>
      <p:sp>
        <p:nvSpPr>
          <p:cNvPr id="271" name="Google Shape;271;p15"/>
          <p:cNvSpPr txBox="1"/>
          <p:nvPr/>
        </p:nvSpPr>
        <p:spPr>
          <a:xfrm>
            <a:off x="4095697" y="3081163"/>
            <a:ext cx="3822722" cy="639693"/>
          </a:xfrm>
          <a:prstGeom prst="rect">
            <a:avLst/>
          </a:prstGeom>
          <a:noFill/>
          <a:ln>
            <a:noFill/>
          </a:ln>
        </p:spPr>
        <p:txBody>
          <a:bodyPr spcFirstLastPara="1" wrap="square" lIns="91425" tIns="45700" rIns="91425" bIns="45700" anchor="t" anchorCtr="0">
            <a:noAutofit/>
          </a:bodyPr>
          <a:lstStyle/>
          <a:p>
            <a:pPr marL="342882" marR="0" lvl="0" indent="-342882" algn="l" rtl="0">
              <a:lnSpc>
                <a:spcPct val="80000"/>
              </a:lnSpc>
              <a:spcBef>
                <a:spcPts val="0"/>
              </a:spcBef>
              <a:spcAft>
                <a:spcPts val="0"/>
              </a:spcAft>
              <a:buClr>
                <a:schemeClr val="accent2"/>
              </a:buClr>
              <a:buSzPts val="2000"/>
              <a:buFont typeface="Noto Sans Symbols"/>
              <a:buChar char="▪"/>
            </a:pPr>
            <a:r>
              <a:rPr lang="en-US" sz="2000">
                <a:solidFill>
                  <a:schemeClr val="accent2"/>
                </a:solidFill>
                <a:latin typeface="Calibri"/>
                <a:ea typeface="Calibri"/>
                <a:cs typeface="Calibri"/>
                <a:sym typeface="Calibri"/>
              </a:rPr>
              <a:t>Step 2: Sum out H to get joint of Query and evidence</a:t>
            </a:r>
            <a:endParaRPr/>
          </a:p>
        </p:txBody>
      </p:sp>
      <p:sp>
        <p:nvSpPr>
          <p:cNvPr id="272" name="Google Shape;272;p15"/>
          <p:cNvSpPr txBox="1"/>
          <p:nvPr/>
        </p:nvSpPr>
        <p:spPr>
          <a:xfrm>
            <a:off x="8618168" y="3072764"/>
            <a:ext cx="2786348" cy="463841"/>
          </a:xfrm>
          <a:prstGeom prst="rect">
            <a:avLst/>
          </a:prstGeom>
          <a:noFill/>
          <a:ln>
            <a:noFill/>
          </a:ln>
        </p:spPr>
        <p:txBody>
          <a:bodyPr spcFirstLastPara="1" wrap="square" lIns="91425" tIns="45700" rIns="91425" bIns="45700" anchor="t" anchorCtr="0">
            <a:noAutofit/>
          </a:bodyPr>
          <a:lstStyle/>
          <a:p>
            <a:pPr marL="342882" marR="0" lvl="0" indent="-342882" algn="l" rtl="0">
              <a:lnSpc>
                <a:spcPct val="80000"/>
              </a:lnSpc>
              <a:spcBef>
                <a:spcPts val="0"/>
              </a:spcBef>
              <a:spcAft>
                <a:spcPts val="0"/>
              </a:spcAft>
              <a:buClr>
                <a:schemeClr val="accent2"/>
              </a:buClr>
              <a:buSzPts val="2000"/>
              <a:buFont typeface="Noto Sans Symbols"/>
              <a:buChar char="▪"/>
            </a:pPr>
            <a:r>
              <a:rPr lang="en-US" sz="2000">
                <a:solidFill>
                  <a:schemeClr val="accent2"/>
                </a:solidFill>
                <a:latin typeface="Calibri"/>
                <a:ea typeface="Calibri"/>
                <a:cs typeface="Calibri"/>
                <a:sym typeface="Calibri"/>
              </a:rPr>
              <a:t>Step 3: Normalize</a:t>
            </a:r>
            <a:endParaRPr/>
          </a:p>
          <a:p>
            <a:pPr marL="342882" marR="0" lvl="0" indent="-215882" algn="l" rtl="0">
              <a:lnSpc>
                <a:spcPct val="80000"/>
              </a:lnSpc>
              <a:spcBef>
                <a:spcPts val="400"/>
              </a:spcBef>
              <a:spcAft>
                <a:spcPts val="0"/>
              </a:spcAft>
              <a:buClr>
                <a:schemeClr val="accent2"/>
              </a:buClr>
              <a:buSzPts val="2000"/>
              <a:buFont typeface="Noto Sans Symbols"/>
              <a:buNone/>
            </a:pPr>
            <a:endParaRPr sz="2000">
              <a:solidFill>
                <a:schemeClr val="accent2"/>
              </a:solidFill>
              <a:latin typeface="Calibri"/>
              <a:ea typeface="Calibri"/>
              <a:cs typeface="Calibri"/>
              <a:sym typeface="Calibri"/>
            </a:endParaRPr>
          </a:p>
        </p:txBody>
      </p:sp>
      <p:pic>
        <p:nvPicPr>
          <p:cNvPr id="273" name="Google Shape;273;p15"/>
          <p:cNvPicPr preferRelativeResize="0"/>
          <p:nvPr/>
        </p:nvPicPr>
        <p:blipFill rotWithShape="1">
          <a:blip r:embed="rId10">
            <a:alphaModFix/>
          </a:blip>
          <a:srcRect/>
          <a:stretch/>
        </p:blipFill>
        <p:spPr>
          <a:xfrm>
            <a:off x="345579" y="3954241"/>
            <a:ext cx="3561300" cy="2048283"/>
          </a:xfrm>
          <a:prstGeom prst="rect">
            <a:avLst/>
          </a:prstGeom>
          <a:noFill/>
          <a:ln>
            <a:noFill/>
          </a:ln>
        </p:spPr>
      </p:pic>
      <p:pic>
        <p:nvPicPr>
          <p:cNvPr id="274" name="Google Shape;274;p15"/>
          <p:cNvPicPr preferRelativeResize="0"/>
          <p:nvPr/>
        </p:nvPicPr>
        <p:blipFill rotWithShape="1">
          <a:blip r:embed="rId11">
            <a:alphaModFix/>
          </a:blip>
          <a:srcRect/>
          <a:stretch/>
        </p:blipFill>
        <p:spPr>
          <a:xfrm>
            <a:off x="4448017" y="3737772"/>
            <a:ext cx="3114039" cy="2076026"/>
          </a:xfrm>
          <a:prstGeom prst="rect">
            <a:avLst/>
          </a:prstGeom>
          <a:noFill/>
          <a:ln>
            <a:noFill/>
          </a:ln>
        </p:spPr>
      </p:pic>
      <p:pic>
        <p:nvPicPr>
          <p:cNvPr id="275" name="Google Shape;275;p15" descr="TP_tmp.png"/>
          <p:cNvPicPr preferRelativeResize="0"/>
          <p:nvPr/>
        </p:nvPicPr>
        <p:blipFill rotWithShape="1">
          <a:blip r:embed="rId12">
            <a:alphaModFix/>
          </a:blip>
          <a:srcRect/>
          <a:stretch/>
        </p:blipFill>
        <p:spPr>
          <a:xfrm>
            <a:off x="9180292" y="5675132"/>
            <a:ext cx="2463800" cy="584200"/>
          </a:xfrm>
          <a:prstGeom prst="rect">
            <a:avLst/>
          </a:prstGeom>
          <a:noFill/>
          <a:ln>
            <a:noFill/>
          </a:ln>
        </p:spPr>
      </p:pic>
      <p:pic>
        <p:nvPicPr>
          <p:cNvPr id="276" name="Google Shape;276;p15" descr="TP_tmp.png"/>
          <p:cNvPicPr preferRelativeResize="0"/>
          <p:nvPr/>
        </p:nvPicPr>
        <p:blipFill rotWithShape="1">
          <a:blip r:embed="rId13">
            <a:alphaModFix/>
          </a:blip>
          <a:srcRect/>
          <a:stretch/>
        </p:blipFill>
        <p:spPr>
          <a:xfrm>
            <a:off x="8408358" y="6324600"/>
            <a:ext cx="3657600" cy="533400"/>
          </a:xfrm>
          <a:prstGeom prst="rect">
            <a:avLst/>
          </a:prstGeom>
          <a:noFill/>
          <a:ln>
            <a:noFill/>
          </a:ln>
        </p:spPr>
      </p:pic>
      <p:pic>
        <p:nvPicPr>
          <p:cNvPr id="277" name="Google Shape;277;p15" descr="latex-image-1.pdf"/>
          <p:cNvPicPr preferRelativeResize="0"/>
          <p:nvPr/>
        </p:nvPicPr>
        <p:blipFill rotWithShape="1">
          <a:blip r:embed="rId14">
            <a:alphaModFix/>
          </a:blip>
          <a:srcRect/>
          <a:stretch/>
        </p:blipFill>
        <p:spPr>
          <a:xfrm>
            <a:off x="9692096" y="3665394"/>
            <a:ext cx="1123188" cy="15111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7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The Product Rule</a:t>
            </a:r>
            <a:endParaRPr/>
          </a:p>
        </p:txBody>
      </p:sp>
      <p:sp>
        <p:nvSpPr>
          <p:cNvPr id="284" name="Google Shape;284;p16"/>
          <p:cNvSpPr txBox="1">
            <a:spLocks noGrp="1"/>
          </p:cNvSpPr>
          <p:nvPr>
            <p:ph type="body" idx="1"/>
          </p:nvPr>
        </p:nvSpPr>
        <p:spPr>
          <a:xfrm>
            <a:off x="893005" y="1369120"/>
            <a:ext cx="7987470" cy="475704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endParaRPr sz="2400"/>
          </a:p>
          <a:p>
            <a:pPr marL="0" lvl="0" indent="0" algn="l" rtl="0">
              <a:lnSpc>
                <a:spcPct val="90000"/>
              </a:lnSpc>
              <a:spcBef>
                <a:spcPts val="1000"/>
              </a:spcBef>
              <a:spcAft>
                <a:spcPts val="0"/>
              </a:spcAft>
              <a:buClr>
                <a:schemeClr val="dk1"/>
              </a:buClr>
              <a:buSzPts val="2400"/>
              <a:buNone/>
            </a:pPr>
            <a:endParaRPr sz="2400"/>
          </a:p>
          <a:p>
            <a:pPr marL="0" lvl="0" indent="0" algn="l" rtl="0">
              <a:lnSpc>
                <a:spcPct val="90000"/>
              </a:lnSpc>
              <a:spcBef>
                <a:spcPts val="1000"/>
              </a:spcBef>
              <a:spcAft>
                <a:spcPts val="0"/>
              </a:spcAft>
              <a:buClr>
                <a:schemeClr val="dk1"/>
              </a:buClr>
              <a:buSzPts val="2400"/>
              <a:buNone/>
            </a:pPr>
            <a:endParaRPr sz="2400"/>
          </a:p>
          <a:p>
            <a:pPr marL="0" lvl="0" indent="0" algn="l" rtl="0">
              <a:lnSpc>
                <a:spcPct val="90000"/>
              </a:lnSpc>
              <a:spcBef>
                <a:spcPts val="1000"/>
              </a:spcBef>
              <a:spcAft>
                <a:spcPts val="0"/>
              </a:spcAft>
              <a:buClr>
                <a:schemeClr val="dk1"/>
              </a:buClr>
              <a:buSzPts val="2400"/>
              <a:buNone/>
            </a:pPr>
            <a:r>
              <a:rPr lang="en-US" sz="2400"/>
              <a:t>Example:</a:t>
            </a:r>
            <a:endParaRPr/>
          </a:p>
          <a:p>
            <a:pPr marL="0" lvl="0" indent="0" algn="l" rtl="0">
              <a:lnSpc>
                <a:spcPct val="90000"/>
              </a:lnSpc>
              <a:spcBef>
                <a:spcPts val="1000"/>
              </a:spcBef>
              <a:spcAft>
                <a:spcPts val="0"/>
              </a:spcAft>
              <a:buClr>
                <a:schemeClr val="dk1"/>
              </a:buClr>
              <a:buSzPts val="2400"/>
              <a:buNone/>
            </a:pPr>
            <a:endParaRPr sz="2400"/>
          </a:p>
        </p:txBody>
      </p:sp>
      <p:graphicFrame>
        <p:nvGraphicFramePr>
          <p:cNvPr id="285" name="Google Shape;285;p16"/>
          <p:cNvGraphicFramePr/>
          <p:nvPr/>
        </p:nvGraphicFramePr>
        <p:xfrm>
          <a:off x="1383150" y="4244654"/>
          <a:ext cx="1428750" cy="1114425"/>
        </p:xfrm>
        <a:graphic>
          <a:graphicData uri="http://schemas.openxmlformats.org/drawingml/2006/table">
            <a:tbl>
              <a:tblPr>
                <a:noFill/>
                <a:tableStyleId>{98D2FC19-6D12-42EF-8AA3-5F670350492C}</a:tableStyleId>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R</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sun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0.8</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rain</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0.2</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286" name="Google Shape;286;p16"/>
          <p:cNvGraphicFramePr/>
          <p:nvPr/>
        </p:nvGraphicFramePr>
        <p:xfrm>
          <a:off x="3592950" y="3739829"/>
          <a:ext cx="2209800" cy="1847920"/>
        </p:xfrm>
        <a:graphic>
          <a:graphicData uri="http://schemas.openxmlformats.org/drawingml/2006/table">
            <a:tbl>
              <a:tblPr>
                <a:noFill/>
                <a:tableStyleId>{98D2FC19-6D12-42EF-8AA3-5F670350492C}</a:tableStyleId>
              </a:tblPr>
              <a:tblGrid>
                <a:gridCol w="82867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552450">
                  <a:extLst>
                    <a:ext uri="{9D8B030D-6E8A-4147-A177-3AD203B41FA5}">
                      <a16:colId xmlns:a16="http://schemas.microsoft.com/office/drawing/2014/main" val="20002"/>
                    </a:ext>
                  </a:extLst>
                </a:gridCol>
              </a:tblGrid>
              <a:tr h="371350">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D</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W</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P</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9750">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wet</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sun</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0.1</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62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dry</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sun</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0.9</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9750">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wet</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rain</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0.7</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1350">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dry</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rain</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0.3</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287" name="Google Shape;287;p16" descr="txp_fig"/>
          <p:cNvPicPr preferRelativeResize="0"/>
          <p:nvPr/>
        </p:nvPicPr>
        <p:blipFill rotWithShape="1">
          <a:blip r:embed="rId3">
            <a:alphaModFix/>
          </a:blip>
          <a:srcRect/>
          <a:stretch/>
        </p:blipFill>
        <p:spPr>
          <a:xfrm>
            <a:off x="4073963" y="3288979"/>
            <a:ext cx="1193800" cy="314325"/>
          </a:xfrm>
          <a:prstGeom prst="rect">
            <a:avLst/>
          </a:prstGeom>
          <a:noFill/>
          <a:ln>
            <a:noFill/>
          </a:ln>
        </p:spPr>
      </p:pic>
      <p:graphicFrame>
        <p:nvGraphicFramePr>
          <p:cNvPr id="288" name="Google Shape;288;p16"/>
          <p:cNvGraphicFramePr/>
          <p:nvPr/>
        </p:nvGraphicFramePr>
        <p:xfrm>
          <a:off x="7479150" y="3758879"/>
          <a:ext cx="2362200" cy="1847920"/>
        </p:xfrm>
        <a:graphic>
          <a:graphicData uri="http://schemas.openxmlformats.org/drawingml/2006/table">
            <a:tbl>
              <a:tblPr>
                <a:noFill/>
                <a:tableStyleId>{98D2FC19-6D12-42EF-8AA3-5F670350492C}</a:tableStyleId>
              </a:tblPr>
              <a:tblGrid>
                <a:gridCol w="82867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704850">
                  <a:extLst>
                    <a:ext uri="{9D8B030D-6E8A-4147-A177-3AD203B41FA5}">
                      <a16:colId xmlns:a16="http://schemas.microsoft.com/office/drawing/2014/main" val="20002"/>
                    </a:ext>
                  </a:extLst>
                </a:gridCol>
              </a:tblGrid>
              <a:tr h="371350">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D</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W</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P</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9750">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wet</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sun</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0.08</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562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dry</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sun</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0.72</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9750">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wet</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rain</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0.14</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1350">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dry</a:t>
                      </a:r>
                      <a:endParaRPr/>
                    </a:p>
                  </a:txBody>
                  <a:tcPr marL="91450" marR="91450" marT="45700" marB="457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rain</a:t>
                      </a:r>
                      <a:endParaRPr/>
                    </a:p>
                  </a:txBody>
                  <a:tcPr marL="91450" marR="91450" marT="45700" marB="457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0.06</a:t>
                      </a:r>
                      <a:endParaRPr/>
                    </a:p>
                  </a:txBody>
                  <a:tcPr marL="91450" marR="91450" marT="45700" marB="457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289" name="Google Shape;289;p16" descr="txp_fig"/>
          <p:cNvPicPr preferRelativeResize="0"/>
          <p:nvPr/>
        </p:nvPicPr>
        <p:blipFill rotWithShape="1">
          <a:blip r:embed="rId4">
            <a:alphaModFix/>
          </a:blip>
          <a:srcRect/>
          <a:stretch/>
        </p:blipFill>
        <p:spPr>
          <a:xfrm>
            <a:off x="7925238" y="3287392"/>
            <a:ext cx="1241425" cy="298450"/>
          </a:xfrm>
          <a:prstGeom prst="rect">
            <a:avLst/>
          </a:prstGeom>
          <a:noFill/>
          <a:ln>
            <a:noFill/>
          </a:ln>
        </p:spPr>
      </p:pic>
      <p:sp>
        <p:nvSpPr>
          <p:cNvPr id="290" name="Google Shape;290;p16"/>
          <p:cNvSpPr/>
          <p:nvPr/>
        </p:nvSpPr>
        <p:spPr>
          <a:xfrm>
            <a:off x="6107550" y="4520879"/>
            <a:ext cx="990600" cy="533400"/>
          </a:xfrm>
          <a:prstGeom prst="leftRightArrow">
            <a:avLst>
              <a:gd name="adj1" fmla="val 50000"/>
              <a:gd name="adj2" fmla="val 37143"/>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pic>
        <p:nvPicPr>
          <p:cNvPr id="291" name="Google Shape;291;p16" descr="txp_fig"/>
          <p:cNvPicPr preferRelativeResize="0"/>
          <p:nvPr/>
        </p:nvPicPr>
        <p:blipFill rotWithShape="1">
          <a:blip r:embed="rId5">
            <a:alphaModFix/>
          </a:blip>
          <a:srcRect/>
          <a:stretch/>
        </p:blipFill>
        <p:spPr>
          <a:xfrm>
            <a:off x="1675250" y="3852542"/>
            <a:ext cx="850900" cy="298450"/>
          </a:xfrm>
          <a:prstGeom prst="rect">
            <a:avLst/>
          </a:prstGeom>
          <a:noFill/>
          <a:ln>
            <a:noFill/>
          </a:ln>
        </p:spPr>
      </p:pic>
      <p:sp>
        <p:nvSpPr>
          <p:cNvPr id="292" name="Google Shape;292;p16"/>
          <p:cNvSpPr/>
          <p:nvPr/>
        </p:nvSpPr>
        <p:spPr>
          <a:xfrm>
            <a:off x="9207875" y="4176807"/>
            <a:ext cx="545725" cy="24802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93" name="Google Shape;293;p16"/>
          <p:cNvSpPr/>
          <p:nvPr/>
        </p:nvSpPr>
        <p:spPr>
          <a:xfrm>
            <a:off x="9201518" y="4577236"/>
            <a:ext cx="545725" cy="24802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94" name="Google Shape;294;p16"/>
          <p:cNvSpPr/>
          <p:nvPr/>
        </p:nvSpPr>
        <p:spPr>
          <a:xfrm>
            <a:off x="9234852" y="4928060"/>
            <a:ext cx="545725" cy="24802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295" name="Google Shape;295;p16"/>
          <p:cNvSpPr/>
          <p:nvPr/>
        </p:nvSpPr>
        <p:spPr>
          <a:xfrm>
            <a:off x="9248339" y="5298724"/>
            <a:ext cx="545725" cy="24802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pic>
        <p:nvPicPr>
          <p:cNvPr id="296" name="Google Shape;296;p16" descr="txp_fig.png"/>
          <p:cNvPicPr preferRelativeResize="0"/>
          <p:nvPr/>
        </p:nvPicPr>
        <p:blipFill rotWithShape="1">
          <a:blip r:embed="rId6">
            <a:alphaModFix/>
          </a:blip>
          <a:srcRect/>
          <a:stretch/>
        </p:blipFill>
        <p:spPr>
          <a:xfrm>
            <a:off x="3237035" y="1447471"/>
            <a:ext cx="5906965" cy="59925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1"/>
                                          </p:stCondLst>
                                        </p:cTn>
                                        <p:tgtEl>
                                          <p:spTgt spid="292"/>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1"/>
                                          </p:stCondLst>
                                        </p:cTn>
                                        <p:tgtEl>
                                          <p:spTgt spid="293"/>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1"/>
                                          </p:stCondLst>
                                        </p:cTn>
                                        <p:tgtEl>
                                          <p:spTgt spid="294"/>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1"/>
                                          </p:stCondLst>
                                        </p:cTn>
                                        <p:tgtEl>
                                          <p:spTgt spid="2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1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The Chain Rule</a:t>
            </a:r>
            <a:endParaRPr/>
          </a:p>
        </p:txBody>
      </p:sp>
      <p:sp>
        <p:nvSpPr>
          <p:cNvPr id="303" name="Google Shape;303;p17"/>
          <p:cNvSpPr txBox="1">
            <a:spLocks noGrp="1"/>
          </p:cNvSpPr>
          <p:nvPr>
            <p:ph type="body" idx="1"/>
          </p:nvPr>
        </p:nvSpPr>
        <p:spPr>
          <a:xfrm>
            <a:off x="457200" y="1600200"/>
            <a:ext cx="8229600" cy="4806950"/>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chemeClr val="dk1"/>
              </a:buClr>
              <a:buSzPts val="2400"/>
              <a:buNone/>
            </a:pPr>
            <a:r>
              <a:rPr lang="en-US" sz="2400"/>
              <a:t>More generally, can always write any joint distribution as an incremental product of conditional distributions</a:t>
            </a:r>
            <a:endParaRPr/>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r>
              <a:rPr lang="en-US" sz="2400"/>
              <a:t>Why is this always true?</a:t>
            </a:r>
            <a:endParaRPr/>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endParaRPr sz="2400"/>
          </a:p>
          <a:p>
            <a:pPr marL="0" lvl="0" indent="0" algn="l" rtl="0">
              <a:lnSpc>
                <a:spcPct val="80000"/>
              </a:lnSpc>
              <a:spcBef>
                <a:spcPts val="1000"/>
              </a:spcBef>
              <a:spcAft>
                <a:spcPts val="0"/>
              </a:spcAft>
              <a:buClr>
                <a:schemeClr val="dk1"/>
              </a:buClr>
              <a:buSzPts val="2400"/>
              <a:buNone/>
            </a:pPr>
            <a:endParaRPr sz="2400"/>
          </a:p>
        </p:txBody>
      </p:sp>
      <p:pic>
        <p:nvPicPr>
          <p:cNvPr id="304" name="Google Shape;304;p17" descr="txp_fig"/>
          <p:cNvPicPr preferRelativeResize="0"/>
          <p:nvPr/>
        </p:nvPicPr>
        <p:blipFill rotWithShape="1">
          <a:blip r:embed="rId3">
            <a:alphaModFix/>
          </a:blip>
          <a:srcRect/>
          <a:stretch/>
        </p:blipFill>
        <p:spPr>
          <a:xfrm>
            <a:off x="1658938" y="2640013"/>
            <a:ext cx="5707062" cy="303212"/>
          </a:xfrm>
          <a:prstGeom prst="rect">
            <a:avLst/>
          </a:prstGeom>
          <a:noFill/>
          <a:ln>
            <a:noFill/>
          </a:ln>
        </p:spPr>
      </p:pic>
      <p:pic>
        <p:nvPicPr>
          <p:cNvPr id="305" name="Google Shape;305;p17" descr="txp_fig"/>
          <p:cNvPicPr preferRelativeResize="0"/>
          <p:nvPr/>
        </p:nvPicPr>
        <p:blipFill rotWithShape="1">
          <a:blip r:embed="rId4">
            <a:alphaModFix/>
          </a:blip>
          <a:srcRect/>
          <a:stretch/>
        </p:blipFill>
        <p:spPr>
          <a:xfrm>
            <a:off x="1647825" y="3286125"/>
            <a:ext cx="4964113" cy="56356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Bayes’ Rule</a:t>
            </a:r>
            <a:endParaRPr/>
          </a:p>
        </p:txBody>
      </p:sp>
      <p:sp>
        <p:nvSpPr>
          <p:cNvPr id="312" name="Google Shape;312;p18"/>
          <p:cNvSpPr txBox="1">
            <a:spLocks noGrp="1"/>
          </p:cNvSpPr>
          <p:nvPr>
            <p:ph type="body" idx="1"/>
          </p:nvPr>
        </p:nvSpPr>
        <p:spPr>
          <a:xfrm>
            <a:off x="694560" y="1600200"/>
            <a:ext cx="7992240" cy="5105400"/>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80000"/>
              </a:lnSpc>
              <a:spcBef>
                <a:spcPts val="0"/>
              </a:spcBef>
              <a:spcAft>
                <a:spcPts val="0"/>
              </a:spcAft>
              <a:buClr>
                <a:schemeClr val="dk1"/>
              </a:buClr>
              <a:buSzPct val="100000"/>
              <a:buNone/>
            </a:pPr>
            <a:r>
              <a:rPr lang="en-US" sz="2400"/>
              <a:t>Two ways to factor a joint distribution over two variables:</a:t>
            </a:r>
            <a:endParaRPr/>
          </a:p>
          <a:p>
            <a:pPr marL="685800" lvl="1" indent="-111125" algn="l" rtl="0">
              <a:lnSpc>
                <a:spcPct val="80000"/>
              </a:lnSpc>
              <a:spcBef>
                <a:spcPts val="500"/>
              </a:spcBef>
              <a:spcAft>
                <a:spcPts val="0"/>
              </a:spcAft>
              <a:buClr>
                <a:schemeClr val="dk1"/>
              </a:buClr>
              <a:buSzPct val="100000"/>
              <a:buNone/>
            </a:pPr>
            <a:endParaRPr sz="2000"/>
          </a:p>
          <a:p>
            <a:pPr marL="0" lvl="0" indent="0" algn="l" rtl="0">
              <a:lnSpc>
                <a:spcPct val="80000"/>
              </a:lnSpc>
              <a:spcBef>
                <a:spcPts val="1000"/>
              </a:spcBef>
              <a:spcAft>
                <a:spcPts val="0"/>
              </a:spcAft>
              <a:buClr>
                <a:schemeClr val="dk1"/>
              </a:buClr>
              <a:buSzPct val="100000"/>
              <a:buNone/>
            </a:pPr>
            <a:endParaRPr sz="2400"/>
          </a:p>
          <a:p>
            <a:pPr marL="0" lvl="0" indent="0" algn="l" rtl="0">
              <a:lnSpc>
                <a:spcPct val="80000"/>
              </a:lnSpc>
              <a:spcBef>
                <a:spcPts val="1000"/>
              </a:spcBef>
              <a:spcAft>
                <a:spcPts val="0"/>
              </a:spcAft>
              <a:buClr>
                <a:schemeClr val="dk1"/>
              </a:buClr>
              <a:buSzPct val="100000"/>
              <a:buNone/>
            </a:pPr>
            <a:endParaRPr sz="2400"/>
          </a:p>
          <a:p>
            <a:pPr marL="0" lvl="0" indent="0" algn="l" rtl="0">
              <a:lnSpc>
                <a:spcPct val="80000"/>
              </a:lnSpc>
              <a:spcBef>
                <a:spcPts val="1000"/>
              </a:spcBef>
              <a:spcAft>
                <a:spcPts val="0"/>
              </a:spcAft>
              <a:buClr>
                <a:schemeClr val="dk1"/>
              </a:buClr>
              <a:buSzPct val="100000"/>
              <a:buNone/>
            </a:pPr>
            <a:r>
              <a:rPr lang="en-US" sz="2400"/>
              <a:t>Dividing, we get:</a:t>
            </a:r>
            <a:endParaRPr/>
          </a:p>
          <a:p>
            <a:pPr marL="685800" lvl="1" indent="-111125" algn="l" rtl="0">
              <a:lnSpc>
                <a:spcPct val="80000"/>
              </a:lnSpc>
              <a:spcBef>
                <a:spcPts val="500"/>
              </a:spcBef>
              <a:spcAft>
                <a:spcPts val="0"/>
              </a:spcAft>
              <a:buClr>
                <a:schemeClr val="dk1"/>
              </a:buClr>
              <a:buSzPct val="100000"/>
              <a:buNone/>
            </a:pPr>
            <a:endParaRPr sz="2000"/>
          </a:p>
          <a:p>
            <a:pPr marL="0" lvl="0" indent="0" algn="l" rtl="0">
              <a:lnSpc>
                <a:spcPct val="80000"/>
              </a:lnSpc>
              <a:spcBef>
                <a:spcPts val="1000"/>
              </a:spcBef>
              <a:spcAft>
                <a:spcPts val="0"/>
              </a:spcAft>
              <a:buClr>
                <a:schemeClr val="dk1"/>
              </a:buClr>
              <a:buSzPct val="100000"/>
              <a:buNone/>
            </a:pPr>
            <a:endParaRPr sz="2400"/>
          </a:p>
          <a:p>
            <a:pPr marL="0" lvl="0" indent="0" algn="l" rtl="0">
              <a:lnSpc>
                <a:spcPct val="80000"/>
              </a:lnSpc>
              <a:spcBef>
                <a:spcPts val="1000"/>
              </a:spcBef>
              <a:spcAft>
                <a:spcPts val="0"/>
              </a:spcAft>
              <a:buClr>
                <a:schemeClr val="dk1"/>
              </a:buClr>
              <a:buSzPct val="100000"/>
              <a:buNone/>
            </a:pPr>
            <a:endParaRPr sz="2400"/>
          </a:p>
          <a:p>
            <a:pPr marL="0" lvl="0" indent="0" algn="l" rtl="0">
              <a:lnSpc>
                <a:spcPct val="80000"/>
              </a:lnSpc>
              <a:spcBef>
                <a:spcPts val="1000"/>
              </a:spcBef>
              <a:spcAft>
                <a:spcPts val="0"/>
              </a:spcAft>
              <a:buClr>
                <a:schemeClr val="dk1"/>
              </a:buClr>
              <a:buSzPct val="100000"/>
              <a:buNone/>
            </a:pPr>
            <a:r>
              <a:rPr lang="en-US" sz="2400"/>
              <a:t>Why is this at all helpful?</a:t>
            </a:r>
            <a:endParaRPr/>
          </a:p>
          <a:p>
            <a:pPr marL="2971800" lvl="6" indent="-158114" algn="l" rtl="0">
              <a:lnSpc>
                <a:spcPct val="80000"/>
              </a:lnSpc>
              <a:spcBef>
                <a:spcPts val="500"/>
              </a:spcBef>
              <a:spcAft>
                <a:spcPts val="0"/>
              </a:spcAft>
              <a:buClr>
                <a:schemeClr val="dk1"/>
              </a:buClr>
              <a:buSzPct val="100000"/>
              <a:buNone/>
            </a:pPr>
            <a:endParaRPr sz="1200"/>
          </a:p>
          <a:p>
            <a:pPr marL="685800" lvl="1" indent="-228600" algn="l" rtl="0">
              <a:lnSpc>
                <a:spcPct val="80000"/>
              </a:lnSpc>
              <a:spcBef>
                <a:spcPts val="500"/>
              </a:spcBef>
              <a:spcAft>
                <a:spcPts val="0"/>
              </a:spcAft>
              <a:buClr>
                <a:schemeClr val="dk1"/>
              </a:buClr>
              <a:buSzPct val="100000"/>
              <a:buChar char="•"/>
            </a:pPr>
            <a:r>
              <a:rPr lang="en-US" sz="2000"/>
              <a:t>Lets us build one conditional from its reverse</a:t>
            </a:r>
            <a:endParaRPr/>
          </a:p>
          <a:p>
            <a:pPr marL="685800" lvl="1" indent="-228600" algn="l" rtl="0">
              <a:lnSpc>
                <a:spcPct val="80000"/>
              </a:lnSpc>
              <a:spcBef>
                <a:spcPts val="500"/>
              </a:spcBef>
              <a:spcAft>
                <a:spcPts val="0"/>
              </a:spcAft>
              <a:buClr>
                <a:schemeClr val="dk1"/>
              </a:buClr>
              <a:buSzPct val="100000"/>
              <a:buChar char="•"/>
            </a:pPr>
            <a:r>
              <a:rPr lang="en-US" sz="2000"/>
              <a:t>Often one conditional is tricky but the other one is simple</a:t>
            </a:r>
            <a:endParaRPr/>
          </a:p>
          <a:p>
            <a:pPr marL="685800" lvl="1" indent="-228600" algn="l" rtl="0">
              <a:lnSpc>
                <a:spcPct val="80000"/>
              </a:lnSpc>
              <a:spcBef>
                <a:spcPts val="500"/>
              </a:spcBef>
              <a:spcAft>
                <a:spcPts val="0"/>
              </a:spcAft>
              <a:buClr>
                <a:schemeClr val="dk1"/>
              </a:buClr>
              <a:buSzPct val="100000"/>
              <a:buChar char="•"/>
            </a:pPr>
            <a:r>
              <a:rPr lang="en-US" sz="2000"/>
              <a:t>Foundation of many systems we’ll see later (e.g. ASR, MT)</a:t>
            </a:r>
            <a:endParaRPr/>
          </a:p>
          <a:p>
            <a:pPr marL="0" lvl="0" indent="0" algn="l" rtl="0">
              <a:lnSpc>
                <a:spcPct val="80000"/>
              </a:lnSpc>
              <a:spcBef>
                <a:spcPts val="1000"/>
              </a:spcBef>
              <a:spcAft>
                <a:spcPts val="0"/>
              </a:spcAft>
              <a:buClr>
                <a:schemeClr val="dk1"/>
              </a:buClr>
              <a:buSzPct val="100000"/>
              <a:buNone/>
            </a:pPr>
            <a:endParaRPr sz="2400"/>
          </a:p>
          <a:p>
            <a:pPr marL="0" lvl="0" indent="0" algn="l" rtl="0">
              <a:lnSpc>
                <a:spcPct val="80000"/>
              </a:lnSpc>
              <a:spcBef>
                <a:spcPts val="1000"/>
              </a:spcBef>
              <a:spcAft>
                <a:spcPts val="0"/>
              </a:spcAft>
              <a:buClr>
                <a:schemeClr val="dk1"/>
              </a:buClr>
              <a:buSzPct val="100000"/>
              <a:buNone/>
            </a:pPr>
            <a:r>
              <a:rPr lang="en-US" sz="2400"/>
              <a:t>In the running for most important AI equation!</a:t>
            </a:r>
            <a:endParaRPr/>
          </a:p>
          <a:p>
            <a:pPr marL="685800" lvl="1" indent="-111125" algn="l" rtl="0">
              <a:lnSpc>
                <a:spcPct val="80000"/>
              </a:lnSpc>
              <a:spcBef>
                <a:spcPts val="500"/>
              </a:spcBef>
              <a:spcAft>
                <a:spcPts val="0"/>
              </a:spcAft>
              <a:buClr>
                <a:schemeClr val="dk1"/>
              </a:buClr>
              <a:buSzPct val="100000"/>
              <a:buNone/>
            </a:pPr>
            <a:endParaRPr sz="2000"/>
          </a:p>
        </p:txBody>
      </p:sp>
      <p:pic>
        <p:nvPicPr>
          <p:cNvPr id="313" name="Google Shape;313;p18" descr="txp_fig"/>
          <p:cNvPicPr preferRelativeResize="0"/>
          <p:nvPr/>
        </p:nvPicPr>
        <p:blipFill rotWithShape="1">
          <a:blip r:embed="rId3">
            <a:alphaModFix/>
          </a:blip>
          <a:srcRect/>
          <a:stretch/>
        </p:blipFill>
        <p:spPr>
          <a:xfrm>
            <a:off x="990600" y="2286000"/>
            <a:ext cx="3103563" cy="312738"/>
          </a:xfrm>
          <a:prstGeom prst="rect">
            <a:avLst/>
          </a:prstGeom>
          <a:noFill/>
          <a:ln>
            <a:noFill/>
          </a:ln>
        </p:spPr>
      </p:pic>
      <p:pic>
        <p:nvPicPr>
          <p:cNvPr id="314" name="Google Shape;314;p18" descr="txp_fig"/>
          <p:cNvPicPr preferRelativeResize="0"/>
          <p:nvPr/>
        </p:nvPicPr>
        <p:blipFill rotWithShape="1">
          <a:blip r:embed="rId4">
            <a:alphaModFix/>
          </a:blip>
          <a:srcRect/>
          <a:stretch/>
        </p:blipFill>
        <p:spPr>
          <a:xfrm>
            <a:off x="2362200" y="3505200"/>
            <a:ext cx="3087688" cy="730250"/>
          </a:xfrm>
          <a:prstGeom prst="rect">
            <a:avLst/>
          </a:prstGeom>
          <a:noFill/>
          <a:ln>
            <a:noFill/>
          </a:ln>
        </p:spPr>
      </p:pic>
      <p:pic>
        <p:nvPicPr>
          <p:cNvPr id="315" name="Google Shape;315;p18" descr="txp_fig"/>
          <p:cNvPicPr preferRelativeResize="0"/>
          <p:nvPr/>
        </p:nvPicPr>
        <p:blipFill rotWithShape="1">
          <a:blip r:embed="rId5">
            <a:alphaModFix/>
          </a:blip>
          <a:srcRect/>
          <a:stretch/>
        </p:blipFill>
        <p:spPr>
          <a:xfrm>
            <a:off x="4157663" y="2286000"/>
            <a:ext cx="2014537" cy="312738"/>
          </a:xfrm>
          <a:prstGeom prst="rect">
            <a:avLst/>
          </a:prstGeom>
          <a:noFill/>
          <a:ln>
            <a:noFill/>
          </a:ln>
        </p:spPr>
      </p:pic>
      <p:pic>
        <p:nvPicPr>
          <p:cNvPr id="316" name="Google Shape;316;p18" descr="Thomas Bayes">
            <a:hlinkClick r:id="rId6"/>
          </p:cNvPr>
          <p:cNvPicPr preferRelativeResize="0"/>
          <p:nvPr/>
        </p:nvPicPr>
        <p:blipFill rotWithShape="1">
          <a:blip r:embed="rId7">
            <a:alphaModFix/>
          </a:blip>
          <a:srcRect/>
          <a:stretch/>
        </p:blipFill>
        <p:spPr>
          <a:xfrm>
            <a:off x="8315569" y="2286000"/>
            <a:ext cx="3442331" cy="369094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39D58-4BF7-E62F-9B41-4F8EE8AE3D20}"/>
              </a:ext>
            </a:extLst>
          </p:cNvPr>
          <p:cNvSpPr>
            <a:spLocks noGrp="1"/>
          </p:cNvSpPr>
          <p:nvPr>
            <p:ph type="title"/>
          </p:nvPr>
        </p:nvSpPr>
        <p:spPr/>
        <p:txBody>
          <a:bodyPr/>
          <a:lstStyle/>
          <a:p>
            <a:r>
              <a:rPr lang="en-US" dirty="0"/>
              <a:t>Probabilities and Language Models</a:t>
            </a:r>
          </a:p>
        </p:txBody>
      </p:sp>
      <p:sp>
        <p:nvSpPr>
          <p:cNvPr id="3" name="Text Placeholder 2">
            <a:extLst>
              <a:ext uri="{FF2B5EF4-FFF2-40B4-BE49-F238E27FC236}">
                <a16:creationId xmlns:a16="http://schemas.microsoft.com/office/drawing/2014/main" id="{5E05EC9A-D62B-382B-460E-6BD9E6C1F066}"/>
              </a:ext>
            </a:extLst>
          </p:cNvPr>
          <p:cNvSpPr>
            <a:spLocks noGrp="1"/>
          </p:cNvSpPr>
          <p:nvPr>
            <p:ph type="body" idx="1"/>
          </p:nvPr>
        </p:nvSpPr>
        <p:spPr/>
        <p:txBody>
          <a:bodyPr/>
          <a:lstStyle/>
          <a:p>
            <a:pPr marL="571500" indent="-342900">
              <a:buFont typeface="Arial" panose="020B0604020202020204" pitchFamily="34" charset="0"/>
              <a:buChar char="•"/>
            </a:pPr>
            <a:r>
              <a:rPr lang="en-US" dirty="0">
                <a:effectLst/>
                <a:latin typeface="Helvetica" pitchFamily="2" charset="0"/>
              </a:rPr>
              <a:t>Review the basics of probability theory</a:t>
            </a:r>
          </a:p>
          <a:p>
            <a:pPr marL="1028700" lvl="1">
              <a:buFont typeface="Arial" panose="020B0604020202020204" pitchFamily="34" charset="0"/>
              <a:buChar char="•"/>
            </a:pPr>
            <a:r>
              <a:rPr lang="en-US" dirty="0">
                <a:effectLst/>
                <a:latin typeface="Helvetica" pitchFamily="2" charset="0"/>
              </a:rPr>
              <a:t>﻿﻿Axioms of probability</a:t>
            </a:r>
          </a:p>
          <a:p>
            <a:pPr marL="1028700" lvl="1">
              <a:buFont typeface="Arial" panose="020B0604020202020204" pitchFamily="34" charset="0"/>
              <a:buChar char="•"/>
            </a:pPr>
            <a:r>
              <a:rPr lang="en-US" dirty="0">
                <a:effectLst/>
                <a:latin typeface="Helvetica" pitchFamily="2" charset="0"/>
              </a:rPr>
              <a:t>What an event is</a:t>
            </a:r>
          </a:p>
          <a:p>
            <a:pPr marL="1028700" lvl="1">
              <a:buFont typeface="Arial" panose="020B0604020202020204" pitchFamily="34" charset="0"/>
              <a:buChar char="•"/>
            </a:pPr>
            <a:r>
              <a:rPr lang="en-US" dirty="0">
                <a:effectLst/>
                <a:latin typeface="Helvetica" pitchFamily="2" charset="0"/>
              </a:rPr>
              <a:t>What a probabilistic model is</a:t>
            </a:r>
          </a:p>
          <a:p>
            <a:pPr marL="1028700" lvl="1">
              <a:buFont typeface="Arial" panose="020B0604020202020204" pitchFamily="34" charset="0"/>
              <a:buChar char="•"/>
            </a:pPr>
            <a:r>
              <a:rPr lang="en-US" dirty="0">
                <a:effectLst/>
                <a:latin typeface="Helvetica" pitchFamily="2" charset="0"/>
              </a:rPr>
              <a:t>﻿﻿Interactions between joint probabilities, conditional probabilities, marginal distributions</a:t>
            </a:r>
          </a:p>
          <a:p>
            <a:pPr marL="571500" indent="-342900">
              <a:buFont typeface="Arial" panose="020B0604020202020204" pitchFamily="34" charset="0"/>
              <a:buChar char="•"/>
            </a:pPr>
            <a:r>
              <a:rPr lang="en-US" dirty="0">
                <a:effectLst/>
                <a:latin typeface="Helvetica" pitchFamily="2" charset="0"/>
              </a:rPr>
              <a:t>﻿﻿The chain rule</a:t>
            </a:r>
          </a:p>
          <a:p>
            <a:pPr marL="571500" indent="-342900">
              <a:buFont typeface="Arial" panose="020B0604020202020204" pitchFamily="34" charset="0"/>
              <a:buChar char="•"/>
            </a:pPr>
            <a:r>
              <a:rPr lang="en-US" dirty="0">
                <a:effectLst/>
                <a:latin typeface="Helvetica" pitchFamily="2" charset="0"/>
              </a:rPr>
              <a:t>﻿﻿Bayes rule</a:t>
            </a:r>
          </a:p>
          <a:p>
            <a:pPr marL="571500" indent="-342900">
              <a:buFont typeface="Arial" panose="020B0604020202020204" pitchFamily="34" charset="0"/>
              <a:buChar char="•"/>
            </a:pPr>
            <a:r>
              <a:rPr lang="en-US" dirty="0">
                <a:effectLst/>
                <a:latin typeface="Helvetica" pitchFamily="2" charset="0"/>
              </a:rPr>
              <a:t>﻿﻿Performing probabilistic inference</a:t>
            </a:r>
          </a:p>
          <a:p>
            <a:pPr marL="571500" indent="-342900">
              <a:buFont typeface="Arial" panose="020B0604020202020204" pitchFamily="34" charset="0"/>
              <a:buChar char="•"/>
            </a:pPr>
            <a:r>
              <a:rPr lang="en-US" dirty="0">
                <a:effectLst/>
                <a:latin typeface="Helvetica" pitchFamily="2" charset="0"/>
              </a:rPr>
              <a:t>﻿﻿Probabilistic language models</a:t>
            </a:r>
          </a:p>
          <a:p>
            <a:pPr marL="571500" indent="-342900">
              <a:buFont typeface="Arial" panose="020B0604020202020204" pitchFamily="34" charset="0"/>
              <a:buChar char="•"/>
            </a:pPr>
            <a:endParaRPr lang="en-US" dirty="0"/>
          </a:p>
        </p:txBody>
      </p:sp>
      <p:sp>
        <p:nvSpPr>
          <p:cNvPr id="4" name="Google Shape;75;g92b3bf485b_0_0">
            <a:extLst>
              <a:ext uri="{FF2B5EF4-FFF2-40B4-BE49-F238E27FC236}">
                <a16:creationId xmlns:a16="http://schemas.microsoft.com/office/drawing/2014/main" id="{4334B23E-C7D4-A45A-AC01-54CCFEF554FC}"/>
              </a:ext>
            </a:extLst>
          </p:cNvPr>
          <p:cNvSpPr/>
          <p:nvPr/>
        </p:nvSpPr>
        <p:spPr>
          <a:xfrm>
            <a:off x="5593351" y="4889088"/>
            <a:ext cx="6370690" cy="918001"/>
          </a:xfrm>
          <a:prstGeom prst="wedgeRoundRectCallout">
            <a:avLst>
              <a:gd name="adj1" fmla="val -68111"/>
              <a:gd name="adj2" fmla="val -49170"/>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Using a new textbook for this section.</a:t>
            </a:r>
          </a:p>
        </p:txBody>
      </p:sp>
    </p:spTree>
    <p:extLst>
      <p:ext uri="{BB962C8B-B14F-4D97-AF65-F5344CB8AC3E}">
        <p14:creationId xmlns:p14="http://schemas.microsoft.com/office/powerpoint/2010/main" val="7240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22" name="Google Shape;322;p19"/>
          <p:cNvPicPr preferRelativeResize="0">
            <a:picLocks noGrp="1"/>
          </p:cNvPicPr>
          <p:nvPr>
            <p:ph type="body" idx="4294967295"/>
          </p:nvPr>
        </p:nvPicPr>
        <p:blipFill rotWithShape="1">
          <a:blip r:embed="rId3">
            <a:alphaModFix/>
          </a:blip>
          <a:srcRect/>
          <a:stretch/>
        </p:blipFill>
        <p:spPr>
          <a:xfrm>
            <a:off x="1637533" y="347562"/>
            <a:ext cx="8229600" cy="5926137"/>
          </a:xfrm>
          <a:prstGeom prst="rect">
            <a:avLst/>
          </a:prstGeom>
          <a:noFill/>
          <a:ln>
            <a:noFill/>
          </a:ln>
        </p:spPr>
      </p:pic>
      <p:sp>
        <p:nvSpPr>
          <p:cNvPr id="323" name="Google Shape;323;p19"/>
          <p:cNvSpPr/>
          <p:nvPr/>
        </p:nvSpPr>
        <p:spPr>
          <a:xfrm>
            <a:off x="3251968" y="6273699"/>
            <a:ext cx="586513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dirty="0">
                <a:solidFill>
                  <a:schemeClr val="dk1"/>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https://www.youtube.com/watch?v=M8MJFrdfGe0</a:t>
            </a:r>
            <a:endParaRPr sz="1800" dirty="0">
              <a:solidFill>
                <a:schemeClr val="dk1"/>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a:t>Probabilistic Language Models</a:t>
            </a:r>
            <a:endParaRPr/>
          </a:p>
        </p:txBody>
      </p:sp>
      <p:sp>
        <p:nvSpPr>
          <p:cNvPr id="329" name="Google Shape;329;p2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2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Probabilistic Language Models</a:t>
            </a:r>
            <a:endParaRPr/>
          </a:p>
        </p:txBody>
      </p:sp>
      <p:sp>
        <p:nvSpPr>
          <p:cNvPr id="336" name="Google Shape;336;p21"/>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One goal: assign a probability to a sentence</a:t>
            </a:r>
            <a:endParaRPr/>
          </a:p>
          <a:p>
            <a:pPr marL="0" lvl="0" indent="0" algn="l" rtl="0">
              <a:lnSpc>
                <a:spcPct val="90000"/>
              </a:lnSpc>
              <a:spcBef>
                <a:spcPts val="1000"/>
              </a:spcBef>
              <a:spcAft>
                <a:spcPts val="0"/>
              </a:spcAft>
              <a:buClr>
                <a:schemeClr val="dk1"/>
              </a:buClr>
              <a:buSzPts val="2000"/>
              <a:buNone/>
            </a:pPr>
            <a:endParaRPr/>
          </a:p>
          <a:p>
            <a:pPr marL="685800" lvl="1" indent="-228600" algn="l" rtl="0">
              <a:lnSpc>
                <a:spcPct val="90000"/>
              </a:lnSpc>
              <a:spcBef>
                <a:spcPts val="500"/>
              </a:spcBef>
              <a:spcAft>
                <a:spcPts val="0"/>
              </a:spcAft>
              <a:buClr>
                <a:schemeClr val="dk1"/>
              </a:buClr>
              <a:buSzPts val="2000"/>
              <a:buChar char="•"/>
            </a:pPr>
            <a:r>
              <a:rPr lang="en-US"/>
              <a:t>Autocomplete for texting</a:t>
            </a:r>
            <a:endParaRPr/>
          </a:p>
          <a:p>
            <a:pPr marL="685800" lvl="1" indent="-228600" algn="l" rtl="0">
              <a:lnSpc>
                <a:spcPct val="90000"/>
              </a:lnSpc>
              <a:spcBef>
                <a:spcPts val="500"/>
              </a:spcBef>
              <a:spcAft>
                <a:spcPts val="0"/>
              </a:spcAft>
              <a:buClr>
                <a:schemeClr val="dk1"/>
              </a:buClr>
              <a:buSzPts val="2000"/>
              <a:buChar char="•"/>
            </a:pPr>
            <a:r>
              <a:rPr lang="en-US"/>
              <a:t>Machine Translation</a:t>
            </a:r>
            <a:endParaRPr/>
          </a:p>
          <a:p>
            <a:pPr marL="685800" lvl="1" indent="-228600" algn="l" rtl="0">
              <a:lnSpc>
                <a:spcPct val="90000"/>
              </a:lnSpc>
              <a:spcBef>
                <a:spcPts val="500"/>
              </a:spcBef>
              <a:spcAft>
                <a:spcPts val="0"/>
              </a:spcAft>
              <a:buClr>
                <a:schemeClr val="dk1"/>
              </a:buClr>
              <a:buSzPts val="2000"/>
              <a:buChar char="•"/>
            </a:pPr>
            <a:r>
              <a:rPr lang="en-US"/>
              <a:t>Spelling Correction</a:t>
            </a:r>
            <a:endParaRPr/>
          </a:p>
          <a:p>
            <a:pPr marL="685800" lvl="1" indent="-228600" algn="l" rtl="0">
              <a:lnSpc>
                <a:spcPct val="90000"/>
              </a:lnSpc>
              <a:spcBef>
                <a:spcPts val="500"/>
              </a:spcBef>
              <a:spcAft>
                <a:spcPts val="0"/>
              </a:spcAft>
              <a:buClr>
                <a:schemeClr val="dk1"/>
              </a:buClr>
              <a:buSzPts val="2000"/>
              <a:buChar char="•"/>
            </a:pPr>
            <a:r>
              <a:rPr lang="en-US"/>
              <a:t>Speech Recognition</a:t>
            </a:r>
            <a:endParaRPr/>
          </a:p>
          <a:p>
            <a:pPr marL="685800" lvl="1" indent="-101600" algn="l" rtl="0">
              <a:lnSpc>
                <a:spcPct val="90000"/>
              </a:lnSpc>
              <a:spcBef>
                <a:spcPts val="5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r>
              <a:rPr lang="en-US"/>
              <a:t>Other Natural Language Generation tasks: summarization, question-answering, dialog systems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2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Probabilistic Language Modeling</a:t>
            </a:r>
            <a:endParaRPr/>
          </a:p>
        </p:txBody>
      </p:sp>
      <p:sp>
        <p:nvSpPr>
          <p:cNvPr id="343" name="Google Shape;343;p22"/>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latin typeface="Calibri"/>
                <a:ea typeface="Calibri"/>
                <a:cs typeface="Calibri"/>
                <a:sym typeface="Calibri"/>
              </a:rPr>
              <a:t>Goal: compute the probability of a sentence or sequence of words</a:t>
            </a:r>
            <a:endParaRPr/>
          </a:p>
          <a:p>
            <a:pPr marL="685800" lvl="1" indent="-228600" algn="l" rtl="0">
              <a:lnSpc>
                <a:spcPct val="90000"/>
              </a:lnSpc>
              <a:spcBef>
                <a:spcPts val="500"/>
              </a:spcBef>
              <a:spcAft>
                <a:spcPts val="0"/>
              </a:spcAft>
              <a:buClr>
                <a:schemeClr val="dk1"/>
              </a:buClr>
              <a:buSzPts val="2000"/>
              <a:buNone/>
            </a:pPr>
            <a:r>
              <a:rPr lang="en-US">
                <a:latin typeface="Calibri"/>
                <a:ea typeface="Calibri"/>
                <a:cs typeface="Calibri"/>
                <a:sym typeface="Calibri"/>
              </a:rPr>
              <a:t>      </a:t>
            </a:r>
            <a:endParaRPr/>
          </a:p>
          <a:p>
            <a:pPr marL="0" lvl="0" indent="0" algn="l" rtl="0">
              <a:lnSpc>
                <a:spcPct val="90000"/>
              </a:lnSpc>
              <a:spcBef>
                <a:spcPts val="1000"/>
              </a:spcBef>
              <a:spcAft>
                <a:spcPts val="0"/>
              </a:spcAft>
              <a:buClr>
                <a:schemeClr val="dk1"/>
              </a:buClr>
              <a:buSzPts val="2000"/>
              <a:buNone/>
            </a:pPr>
            <a:r>
              <a:rPr lang="en-US">
                <a:latin typeface="Calibri"/>
                <a:ea typeface="Calibri"/>
                <a:cs typeface="Calibri"/>
                <a:sym typeface="Calibri"/>
              </a:rPr>
              <a:t>Related task: probability of an upcoming word</a:t>
            </a:r>
            <a:endParaRPr/>
          </a:p>
          <a:p>
            <a:pPr marL="685800" lvl="1" indent="-228600" algn="l" rtl="0">
              <a:lnSpc>
                <a:spcPct val="90000"/>
              </a:lnSpc>
              <a:spcBef>
                <a:spcPts val="500"/>
              </a:spcBef>
              <a:spcAft>
                <a:spcPts val="0"/>
              </a:spcAft>
              <a:buClr>
                <a:schemeClr val="dk1"/>
              </a:buClr>
              <a:buSzPts val="2000"/>
              <a:buNone/>
            </a:pPr>
            <a:r>
              <a:rPr lang="en-US">
                <a:latin typeface="Calibri"/>
                <a:ea typeface="Calibri"/>
                <a:cs typeface="Calibri"/>
                <a:sym typeface="Calibri"/>
              </a:rPr>
              <a:t> </a:t>
            </a:r>
            <a:endParaRPr/>
          </a:p>
          <a:p>
            <a:pPr marL="0" lvl="0" indent="0" algn="l" rtl="0">
              <a:lnSpc>
                <a:spcPct val="90000"/>
              </a:lnSpc>
              <a:spcBef>
                <a:spcPts val="1000"/>
              </a:spcBef>
              <a:spcAft>
                <a:spcPts val="0"/>
              </a:spcAft>
              <a:buClr>
                <a:schemeClr val="dk1"/>
              </a:buClr>
              <a:buSzPts val="2000"/>
              <a:buNone/>
            </a:pPr>
            <a:r>
              <a:rPr lang="en-US">
                <a:latin typeface="Calibri"/>
                <a:ea typeface="Calibri"/>
                <a:cs typeface="Calibri"/>
                <a:sym typeface="Calibri"/>
              </a:rPr>
              <a:t>A model that computes either of these is called a </a:t>
            </a:r>
            <a:r>
              <a:rPr lang="en-US" b="1">
                <a:solidFill>
                  <a:srgbClr val="CC0033"/>
                </a:solidFill>
                <a:latin typeface="Calibri"/>
                <a:ea typeface="Calibri"/>
                <a:cs typeface="Calibri"/>
                <a:sym typeface="Calibri"/>
              </a:rPr>
              <a:t>language model </a:t>
            </a:r>
            <a:r>
              <a:rPr lang="en-US">
                <a:latin typeface="Calibri"/>
                <a:ea typeface="Calibri"/>
                <a:cs typeface="Calibri"/>
                <a:sym typeface="Calibri"/>
              </a:rPr>
              <a:t>or </a:t>
            </a:r>
            <a:r>
              <a:rPr lang="en-US" b="1">
                <a:solidFill>
                  <a:srgbClr val="CC0033"/>
                </a:solidFill>
                <a:latin typeface="Calibri"/>
                <a:ea typeface="Calibri"/>
                <a:cs typeface="Calibri"/>
                <a:sym typeface="Calibri"/>
              </a:rPr>
              <a:t>LM</a:t>
            </a:r>
            <a:endParaRPr>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2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Probabilistic Language Modeling</a:t>
            </a:r>
            <a:endParaRPr/>
          </a:p>
        </p:txBody>
      </p:sp>
      <p:sp>
        <p:nvSpPr>
          <p:cNvPr id="350" name="Google Shape;350;p23"/>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dirty="0">
                <a:latin typeface="Calibri"/>
                <a:ea typeface="Calibri"/>
                <a:cs typeface="Calibri"/>
                <a:sym typeface="Calibri"/>
              </a:rPr>
              <a:t>Goal: compute the probability of a sentence or sequence of words</a:t>
            </a:r>
            <a:endParaRPr dirty="0"/>
          </a:p>
          <a:p>
            <a:pPr marL="685800" lvl="1" indent="-228600" algn="l" rtl="0">
              <a:lnSpc>
                <a:spcPct val="90000"/>
              </a:lnSpc>
              <a:spcBef>
                <a:spcPts val="500"/>
              </a:spcBef>
              <a:spcAft>
                <a:spcPts val="0"/>
              </a:spcAft>
              <a:buClr>
                <a:schemeClr val="dk1"/>
              </a:buClr>
              <a:buSzPts val="2000"/>
              <a:buNone/>
            </a:pPr>
            <a:r>
              <a:rPr lang="en-US" dirty="0">
                <a:latin typeface="Calibri"/>
                <a:ea typeface="Calibri"/>
                <a:cs typeface="Calibri"/>
                <a:sym typeface="Calibri"/>
              </a:rPr>
              <a:t>     P(W) = P(w</a:t>
            </a:r>
            <a:r>
              <a:rPr lang="en-US" baseline="-25000" dirty="0">
                <a:latin typeface="Calibri"/>
                <a:ea typeface="Calibri"/>
                <a:cs typeface="Calibri"/>
                <a:sym typeface="Calibri"/>
              </a:rPr>
              <a:t>1</a:t>
            </a:r>
            <a:r>
              <a:rPr lang="en-US" dirty="0">
                <a:latin typeface="Calibri"/>
                <a:ea typeface="Calibri"/>
                <a:cs typeface="Calibri"/>
                <a:sym typeface="Calibri"/>
              </a:rPr>
              <a:t>,w</a:t>
            </a:r>
            <a:r>
              <a:rPr lang="en-US" baseline="-25000" dirty="0">
                <a:latin typeface="Calibri"/>
                <a:ea typeface="Calibri"/>
                <a:cs typeface="Calibri"/>
                <a:sym typeface="Calibri"/>
              </a:rPr>
              <a:t>2</a:t>
            </a:r>
            <a:r>
              <a:rPr lang="en-US" dirty="0">
                <a:latin typeface="Calibri"/>
                <a:ea typeface="Calibri"/>
                <a:cs typeface="Calibri"/>
                <a:sym typeface="Calibri"/>
              </a:rPr>
              <a:t>,w</a:t>
            </a:r>
            <a:r>
              <a:rPr lang="en-US" baseline="-25000" dirty="0">
                <a:latin typeface="Calibri"/>
                <a:ea typeface="Calibri"/>
                <a:cs typeface="Calibri"/>
                <a:sym typeface="Calibri"/>
              </a:rPr>
              <a:t>3</a:t>
            </a:r>
            <a:r>
              <a:rPr lang="en-US" dirty="0">
                <a:latin typeface="Calibri"/>
                <a:ea typeface="Calibri"/>
                <a:cs typeface="Calibri"/>
                <a:sym typeface="Calibri"/>
              </a:rPr>
              <a:t>,w</a:t>
            </a:r>
            <a:r>
              <a:rPr lang="en-US" baseline="-25000" dirty="0">
                <a:latin typeface="Calibri"/>
                <a:ea typeface="Calibri"/>
                <a:cs typeface="Calibri"/>
                <a:sym typeface="Calibri"/>
              </a:rPr>
              <a:t>4</a:t>
            </a:r>
            <a:r>
              <a:rPr lang="en-US" dirty="0">
                <a:latin typeface="Calibri"/>
                <a:ea typeface="Calibri"/>
                <a:cs typeface="Calibri"/>
                <a:sym typeface="Calibri"/>
              </a:rPr>
              <a:t>,w</a:t>
            </a:r>
            <a:r>
              <a:rPr lang="en-US" baseline="-25000" dirty="0">
                <a:latin typeface="Calibri"/>
                <a:ea typeface="Calibri"/>
                <a:cs typeface="Calibri"/>
                <a:sym typeface="Calibri"/>
              </a:rPr>
              <a:t>5</a:t>
            </a:r>
            <a:r>
              <a:rPr lang="en-US" dirty="0">
                <a:latin typeface="Calibri"/>
                <a:ea typeface="Calibri"/>
                <a:cs typeface="Calibri"/>
                <a:sym typeface="Calibri"/>
              </a:rPr>
              <a:t>…</a:t>
            </a:r>
            <a:r>
              <a:rPr lang="en-US" dirty="0" err="1">
                <a:latin typeface="Calibri"/>
                <a:ea typeface="Calibri"/>
                <a:cs typeface="Calibri"/>
                <a:sym typeface="Calibri"/>
              </a:rPr>
              <a:t>w</a:t>
            </a:r>
            <a:r>
              <a:rPr lang="en-US" baseline="-25000" dirty="0" err="1">
                <a:latin typeface="Calibri"/>
                <a:ea typeface="Calibri"/>
                <a:cs typeface="Calibri"/>
                <a:sym typeface="Calibri"/>
              </a:rPr>
              <a:t>n</a:t>
            </a:r>
            <a:r>
              <a:rPr lang="en-US" dirty="0">
                <a:latin typeface="Calibri"/>
                <a:ea typeface="Calibri"/>
                <a:cs typeface="Calibri"/>
                <a:sym typeface="Calibri"/>
              </a:rPr>
              <a:t>)</a:t>
            </a:r>
            <a:endParaRPr dirty="0"/>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Related task: probability of an upcoming word</a:t>
            </a:r>
            <a:endParaRPr dirty="0"/>
          </a:p>
          <a:p>
            <a:pPr marL="685800" lvl="1" indent="-228600" algn="l" rtl="0">
              <a:lnSpc>
                <a:spcPct val="90000"/>
              </a:lnSpc>
              <a:spcBef>
                <a:spcPts val="500"/>
              </a:spcBef>
              <a:spcAft>
                <a:spcPts val="0"/>
              </a:spcAft>
              <a:buClr>
                <a:schemeClr val="dk1"/>
              </a:buClr>
              <a:buSzPts val="2000"/>
              <a:buNone/>
            </a:pPr>
            <a:r>
              <a:rPr lang="en-US" dirty="0">
                <a:latin typeface="Calibri"/>
                <a:ea typeface="Calibri"/>
                <a:cs typeface="Calibri"/>
                <a:sym typeface="Calibri"/>
              </a:rPr>
              <a:t>      P(w</a:t>
            </a:r>
            <a:r>
              <a:rPr lang="en-US" baseline="-25000" dirty="0">
                <a:latin typeface="Calibri"/>
                <a:ea typeface="Calibri"/>
                <a:cs typeface="Calibri"/>
                <a:sym typeface="Calibri"/>
              </a:rPr>
              <a:t>5</a:t>
            </a:r>
            <a:r>
              <a:rPr lang="en-US" dirty="0">
                <a:latin typeface="Calibri"/>
                <a:ea typeface="Calibri"/>
                <a:cs typeface="Calibri"/>
                <a:sym typeface="Calibri"/>
              </a:rPr>
              <a:t>|w</a:t>
            </a:r>
            <a:r>
              <a:rPr lang="en-US" baseline="-25000" dirty="0">
                <a:latin typeface="Calibri"/>
                <a:ea typeface="Calibri"/>
                <a:cs typeface="Calibri"/>
                <a:sym typeface="Calibri"/>
              </a:rPr>
              <a:t>1</a:t>
            </a:r>
            <a:r>
              <a:rPr lang="en-US" dirty="0">
                <a:latin typeface="Calibri"/>
                <a:ea typeface="Calibri"/>
                <a:cs typeface="Calibri"/>
                <a:sym typeface="Calibri"/>
              </a:rPr>
              <a:t>,w</a:t>
            </a:r>
            <a:r>
              <a:rPr lang="en-US" baseline="-25000" dirty="0">
                <a:latin typeface="Calibri"/>
                <a:ea typeface="Calibri"/>
                <a:cs typeface="Calibri"/>
                <a:sym typeface="Calibri"/>
              </a:rPr>
              <a:t>2</a:t>
            </a:r>
            <a:r>
              <a:rPr lang="en-US" dirty="0">
                <a:latin typeface="Calibri"/>
                <a:ea typeface="Calibri"/>
                <a:cs typeface="Calibri"/>
                <a:sym typeface="Calibri"/>
              </a:rPr>
              <a:t>,w</a:t>
            </a:r>
            <a:r>
              <a:rPr lang="en-US" baseline="-25000" dirty="0">
                <a:latin typeface="Calibri"/>
                <a:ea typeface="Calibri"/>
                <a:cs typeface="Calibri"/>
                <a:sym typeface="Calibri"/>
              </a:rPr>
              <a:t>3</a:t>
            </a:r>
            <a:r>
              <a:rPr lang="en-US" dirty="0">
                <a:latin typeface="Calibri"/>
                <a:ea typeface="Calibri"/>
                <a:cs typeface="Calibri"/>
                <a:sym typeface="Calibri"/>
              </a:rPr>
              <a:t>,w</a:t>
            </a:r>
            <a:r>
              <a:rPr lang="en-US" baseline="-25000" dirty="0">
                <a:latin typeface="Calibri"/>
                <a:ea typeface="Calibri"/>
                <a:cs typeface="Calibri"/>
                <a:sym typeface="Calibri"/>
              </a:rPr>
              <a:t>4</a:t>
            </a:r>
            <a:r>
              <a:rPr lang="en-US" dirty="0">
                <a:latin typeface="Calibri"/>
                <a:ea typeface="Calibri"/>
                <a:cs typeface="Calibri"/>
                <a:sym typeface="Calibri"/>
              </a:rPr>
              <a:t>)</a:t>
            </a:r>
            <a:endParaRPr dirty="0"/>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A model that computes either of these</a:t>
            </a:r>
            <a:endParaRPr dirty="0"/>
          </a:p>
          <a:p>
            <a:pPr marL="685800" lvl="1" indent="-228600" algn="l" rtl="0">
              <a:lnSpc>
                <a:spcPct val="90000"/>
              </a:lnSpc>
              <a:spcBef>
                <a:spcPts val="500"/>
              </a:spcBef>
              <a:spcAft>
                <a:spcPts val="0"/>
              </a:spcAft>
              <a:buClr>
                <a:schemeClr val="dk1"/>
              </a:buClr>
              <a:buSzPts val="2000"/>
              <a:buNone/>
            </a:pPr>
            <a:r>
              <a:rPr lang="en-US" dirty="0">
                <a:latin typeface="Calibri"/>
                <a:ea typeface="Calibri"/>
                <a:cs typeface="Calibri"/>
                <a:sym typeface="Calibri"/>
              </a:rPr>
              <a:t>          P(W)     or     P(w</a:t>
            </a:r>
            <a:r>
              <a:rPr lang="en-US" baseline="-25000" dirty="0">
                <a:latin typeface="Calibri"/>
                <a:ea typeface="Calibri"/>
                <a:cs typeface="Calibri"/>
                <a:sym typeface="Calibri"/>
              </a:rPr>
              <a:t>n</a:t>
            </a:r>
            <a:r>
              <a:rPr lang="en-US" dirty="0">
                <a:latin typeface="Calibri"/>
                <a:ea typeface="Calibri"/>
                <a:cs typeface="Calibri"/>
                <a:sym typeface="Calibri"/>
              </a:rPr>
              <a:t>|w</a:t>
            </a:r>
            <a:r>
              <a:rPr lang="en-US" baseline="-25000" dirty="0">
                <a:latin typeface="Calibri"/>
                <a:ea typeface="Calibri"/>
                <a:cs typeface="Calibri"/>
                <a:sym typeface="Calibri"/>
              </a:rPr>
              <a:t>1</a:t>
            </a:r>
            <a:r>
              <a:rPr lang="en-US" dirty="0">
                <a:latin typeface="Calibri"/>
                <a:ea typeface="Calibri"/>
                <a:cs typeface="Calibri"/>
                <a:sym typeface="Calibri"/>
              </a:rPr>
              <a:t>,w</a:t>
            </a:r>
            <a:r>
              <a:rPr lang="en-US" baseline="-25000" dirty="0">
                <a:latin typeface="Calibri"/>
                <a:ea typeface="Calibri"/>
                <a:cs typeface="Calibri"/>
                <a:sym typeface="Calibri"/>
              </a:rPr>
              <a:t>2</a:t>
            </a:r>
            <a:r>
              <a:rPr lang="en-US" dirty="0">
                <a:latin typeface="Calibri"/>
                <a:ea typeface="Calibri"/>
                <a:cs typeface="Calibri"/>
                <a:sym typeface="Calibri"/>
              </a:rPr>
              <a:t>…w</a:t>
            </a:r>
            <a:r>
              <a:rPr lang="en-US" baseline="-25000" dirty="0">
                <a:latin typeface="Calibri"/>
                <a:ea typeface="Calibri"/>
                <a:cs typeface="Calibri"/>
                <a:sym typeface="Calibri"/>
              </a:rPr>
              <a:t>n-1</a:t>
            </a:r>
            <a:r>
              <a:rPr lang="en-US" dirty="0">
                <a:latin typeface="Calibri"/>
                <a:ea typeface="Calibri"/>
                <a:cs typeface="Calibri"/>
                <a:sym typeface="Calibri"/>
              </a:rPr>
              <a:t>)          is called a </a:t>
            </a:r>
            <a:r>
              <a:rPr lang="en-US" b="1" dirty="0">
                <a:solidFill>
                  <a:srgbClr val="A50021"/>
                </a:solidFill>
                <a:latin typeface="Calibri"/>
                <a:ea typeface="Calibri"/>
                <a:cs typeface="Calibri"/>
                <a:sym typeface="Calibri"/>
              </a:rPr>
              <a:t>language model</a:t>
            </a:r>
            <a:r>
              <a:rPr lang="en-US" dirty="0">
                <a:latin typeface="Calibri"/>
                <a:ea typeface="Calibri"/>
                <a:cs typeface="Calibri"/>
                <a:sym typeface="Calibri"/>
              </a:rPr>
              <a:t> or </a:t>
            </a:r>
            <a:r>
              <a:rPr lang="en-US" b="1" dirty="0">
                <a:solidFill>
                  <a:srgbClr val="CC0033"/>
                </a:solidFill>
                <a:latin typeface="Calibri"/>
                <a:ea typeface="Calibri"/>
                <a:cs typeface="Calibri"/>
                <a:sym typeface="Calibri"/>
              </a:rPr>
              <a:t>LM</a:t>
            </a:r>
            <a:r>
              <a:rPr lang="en-US" dirty="0">
                <a:latin typeface="Calibri"/>
                <a:ea typeface="Calibri"/>
                <a:cs typeface="Calibri"/>
                <a:sym typeface="Calibri"/>
              </a:rPr>
              <a:t>.</a:t>
            </a:r>
            <a:endParaRPr dirty="0"/>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Better: </a:t>
            </a:r>
            <a:r>
              <a:rPr lang="en-US" b="1" dirty="0">
                <a:solidFill>
                  <a:srgbClr val="CC0033"/>
                </a:solidFill>
                <a:latin typeface="Calibri"/>
                <a:ea typeface="Calibri"/>
                <a:cs typeface="Calibri"/>
                <a:sym typeface="Calibri"/>
              </a:rPr>
              <a:t>the grammar       </a:t>
            </a:r>
            <a:r>
              <a:rPr lang="en-US" dirty="0">
                <a:latin typeface="Calibri"/>
                <a:ea typeface="Calibri"/>
                <a:cs typeface="Calibri"/>
                <a:sym typeface="Calibri"/>
              </a:rPr>
              <a:t>But </a:t>
            </a:r>
            <a:r>
              <a:rPr lang="en-US" b="1" dirty="0">
                <a:solidFill>
                  <a:srgbClr val="CC0033"/>
                </a:solidFill>
                <a:latin typeface="Calibri"/>
                <a:ea typeface="Calibri"/>
                <a:cs typeface="Calibri"/>
                <a:sym typeface="Calibri"/>
              </a:rPr>
              <a:t>language models </a:t>
            </a:r>
            <a:r>
              <a:rPr lang="en-US" dirty="0">
                <a:latin typeface="Calibri"/>
                <a:ea typeface="Calibri"/>
                <a:cs typeface="Calibri"/>
                <a:sym typeface="Calibri"/>
              </a:rPr>
              <a:t>are standard</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How to compute P(W)</a:t>
            </a:r>
            <a:endParaRPr/>
          </a:p>
        </p:txBody>
      </p:sp>
      <p:sp>
        <p:nvSpPr>
          <p:cNvPr id="357" name="Google Shape;357;p24"/>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dirty="0">
                <a:latin typeface="Calibri"/>
                <a:ea typeface="Calibri"/>
                <a:cs typeface="Calibri"/>
                <a:sym typeface="Calibri"/>
              </a:rPr>
              <a:t>How to compute this joint probability:</a:t>
            </a:r>
            <a:endParaRPr dirty="0"/>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457200" lvl="1" indent="0" algn="l" rtl="0">
              <a:lnSpc>
                <a:spcPct val="90000"/>
              </a:lnSpc>
              <a:spcBef>
                <a:spcPts val="500"/>
              </a:spcBef>
              <a:spcAft>
                <a:spcPts val="0"/>
              </a:spcAft>
              <a:buClr>
                <a:schemeClr val="dk1"/>
              </a:buClr>
              <a:buSzPts val="2000"/>
              <a:buNone/>
            </a:pPr>
            <a:r>
              <a:rPr lang="en-US" dirty="0">
                <a:latin typeface="Calibri"/>
                <a:ea typeface="Calibri"/>
                <a:cs typeface="Calibri"/>
                <a:sym typeface="Calibri"/>
              </a:rPr>
              <a:t>P(the, underdog, Philadelphia, Phillies, won)</a:t>
            </a:r>
            <a:endParaRPr dirty="0"/>
          </a:p>
          <a:p>
            <a:pPr marL="685800" lvl="1" indent="-101600" algn="l" rtl="0">
              <a:lnSpc>
                <a:spcPct val="90000"/>
              </a:lnSpc>
              <a:spcBef>
                <a:spcPts val="5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Intuition: let’s rely on the Chain Rule of Probability</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25"/>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The Chain Rule</a:t>
            </a:r>
            <a:endParaRPr/>
          </a:p>
        </p:txBody>
      </p:sp>
      <p:sp>
        <p:nvSpPr>
          <p:cNvPr id="364" name="Google Shape;364;p25"/>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2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The Chain Rule</a:t>
            </a:r>
            <a:endParaRPr/>
          </a:p>
        </p:txBody>
      </p:sp>
      <p:sp>
        <p:nvSpPr>
          <p:cNvPr id="371" name="Google Shape;371;p26"/>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latin typeface="Calibri"/>
                <a:ea typeface="Calibri"/>
                <a:cs typeface="Calibri"/>
                <a:sym typeface="Calibri"/>
              </a:rPr>
              <a:t>Recall the definition of conditional probabilities</a:t>
            </a:r>
            <a:endParaRPr/>
          </a:p>
          <a:p>
            <a:pPr marL="609585" lvl="1" indent="0" algn="l" rtl="0">
              <a:lnSpc>
                <a:spcPct val="90000"/>
              </a:lnSpc>
              <a:spcBef>
                <a:spcPts val="500"/>
              </a:spcBef>
              <a:spcAft>
                <a:spcPts val="0"/>
              </a:spcAft>
              <a:buClr>
                <a:schemeClr val="dk1"/>
              </a:buClr>
              <a:buSzPts val="2000"/>
              <a:buNone/>
            </a:pPr>
            <a:r>
              <a:rPr lang="en-US" b="1">
                <a:latin typeface="Calibri"/>
                <a:ea typeface="Calibri"/>
                <a:cs typeface="Calibri"/>
                <a:sym typeface="Calibri"/>
              </a:rPr>
              <a:t>p(B|A) = P(A,B)/P(A)</a:t>
            </a:r>
            <a:r>
              <a:rPr lang="en-US">
                <a:latin typeface="Calibri"/>
                <a:ea typeface="Calibri"/>
                <a:cs typeface="Calibri"/>
                <a:sym typeface="Calibri"/>
              </a:rPr>
              <a:t>	Rewriting:   </a:t>
            </a:r>
            <a:r>
              <a:rPr lang="en-US" b="1">
                <a:latin typeface="Calibri"/>
                <a:ea typeface="Calibri"/>
                <a:cs typeface="Calibri"/>
                <a:sym typeface="Calibri"/>
              </a:rPr>
              <a:t>P(A,B) = P(A)P(B|A)</a:t>
            </a:r>
            <a:endParaRPr/>
          </a:p>
          <a:p>
            <a:pPr marL="609585" lvl="1" indent="0" algn="l" rtl="0">
              <a:lnSpc>
                <a:spcPct val="90000"/>
              </a:lnSpc>
              <a:spcBef>
                <a:spcPts val="500"/>
              </a:spcBef>
              <a:spcAft>
                <a:spcPts val="0"/>
              </a:spcAft>
              <a:buClr>
                <a:schemeClr val="dk1"/>
              </a:buClr>
              <a:buSzPts val="2000"/>
              <a:buNone/>
            </a:pPr>
            <a:endParaRPr>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r>
              <a:rPr lang="en-US">
                <a:latin typeface="Calibri"/>
                <a:ea typeface="Calibri"/>
                <a:cs typeface="Calibri"/>
                <a:sym typeface="Calibri"/>
              </a:rPr>
              <a:t>More variables:</a:t>
            </a:r>
            <a:endParaRPr/>
          </a:p>
          <a:p>
            <a:pPr marL="609585" lvl="1" indent="0" algn="l" rtl="0">
              <a:lnSpc>
                <a:spcPct val="90000"/>
              </a:lnSpc>
              <a:spcBef>
                <a:spcPts val="500"/>
              </a:spcBef>
              <a:spcAft>
                <a:spcPts val="0"/>
              </a:spcAft>
              <a:buClr>
                <a:schemeClr val="dk1"/>
              </a:buClr>
              <a:buSzPts val="2000"/>
              <a:buNone/>
            </a:pPr>
            <a:r>
              <a:rPr lang="en-US">
                <a:latin typeface="Calibri"/>
                <a:ea typeface="Calibri"/>
                <a:cs typeface="Calibri"/>
                <a:sym typeface="Calibri"/>
              </a:rPr>
              <a:t> P(A,B,C,D) = P(A)P(B|A)P(C|A,B)P(D|A,B,C)</a:t>
            </a:r>
            <a:endParaRPr/>
          </a:p>
          <a:p>
            <a:pPr marL="0" lvl="0" indent="0" algn="l" rtl="0">
              <a:lnSpc>
                <a:spcPct val="90000"/>
              </a:lnSpc>
              <a:spcBef>
                <a:spcPts val="1000"/>
              </a:spcBef>
              <a:spcAft>
                <a:spcPts val="0"/>
              </a:spcAft>
              <a:buClr>
                <a:schemeClr val="dk1"/>
              </a:buClr>
              <a:buSzPts val="2000"/>
              <a:buNone/>
            </a:pPr>
            <a:r>
              <a:rPr lang="en-US">
                <a:latin typeface="Calibri"/>
                <a:ea typeface="Calibri"/>
                <a:cs typeface="Calibri"/>
                <a:sym typeface="Calibri"/>
              </a:rPr>
              <a:t>The Chain Rule in General</a:t>
            </a:r>
            <a:endParaRPr/>
          </a:p>
          <a:p>
            <a:pPr marL="0" lvl="0" indent="0" algn="l" rtl="0">
              <a:lnSpc>
                <a:spcPct val="90000"/>
              </a:lnSpc>
              <a:spcBef>
                <a:spcPts val="1000"/>
              </a:spcBef>
              <a:spcAft>
                <a:spcPts val="0"/>
              </a:spcAft>
              <a:buClr>
                <a:schemeClr val="dk1"/>
              </a:buClr>
              <a:buSzPts val="2000"/>
              <a:buNone/>
            </a:pPr>
            <a:r>
              <a:rPr lang="en-US">
                <a:latin typeface="Calibri"/>
                <a:ea typeface="Calibri"/>
                <a:cs typeface="Calibri"/>
                <a:sym typeface="Calibri"/>
              </a:rPr>
              <a:t>  P(x</a:t>
            </a:r>
            <a:r>
              <a:rPr lang="en-US" baseline="-25000">
                <a:latin typeface="Calibri"/>
                <a:ea typeface="Calibri"/>
                <a:cs typeface="Calibri"/>
                <a:sym typeface="Calibri"/>
              </a:rPr>
              <a:t>1</a:t>
            </a:r>
            <a:r>
              <a:rPr lang="en-US">
                <a:latin typeface="Calibri"/>
                <a:ea typeface="Calibri"/>
                <a:cs typeface="Calibri"/>
                <a:sym typeface="Calibri"/>
              </a:rPr>
              <a:t>,x</a:t>
            </a:r>
            <a:r>
              <a:rPr lang="en-US" baseline="-25000">
                <a:latin typeface="Calibri"/>
                <a:ea typeface="Calibri"/>
                <a:cs typeface="Calibri"/>
                <a:sym typeface="Calibri"/>
              </a:rPr>
              <a:t>2</a:t>
            </a:r>
            <a:r>
              <a:rPr lang="en-US">
                <a:latin typeface="Calibri"/>
                <a:ea typeface="Calibri"/>
                <a:cs typeface="Calibri"/>
                <a:sym typeface="Calibri"/>
              </a:rPr>
              <a:t>,x</a:t>
            </a:r>
            <a:r>
              <a:rPr lang="en-US" baseline="-25000">
                <a:latin typeface="Calibri"/>
                <a:ea typeface="Calibri"/>
                <a:cs typeface="Calibri"/>
                <a:sym typeface="Calibri"/>
              </a:rPr>
              <a:t>3</a:t>
            </a:r>
            <a:r>
              <a:rPr lang="en-US">
                <a:latin typeface="Calibri"/>
                <a:ea typeface="Calibri"/>
                <a:cs typeface="Calibri"/>
                <a:sym typeface="Calibri"/>
              </a:rPr>
              <a:t>,…,x</a:t>
            </a:r>
            <a:r>
              <a:rPr lang="en-US" baseline="-25000">
                <a:latin typeface="Calibri"/>
                <a:ea typeface="Calibri"/>
                <a:cs typeface="Calibri"/>
                <a:sym typeface="Calibri"/>
              </a:rPr>
              <a:t>n</a:t>
            </a:r>
            <a:r>
              <a:rPr lang="en-US">
                <a:latin typeface="Calibri"/>
                <a:ea typeface="Calibri"/>
                <a:cs typeface="Calibri"/>
                <a:sym typeface="Calibri"/>
              </a:rPr>
              <a:t>) = P(x</a:t>
            </a:r>
            <a:r>
              <a:rPr lang="en-US" baseline="-25000">
                <a:latin typeface="Calibri"/>
                <a:ea typeface="Calibri"/>
                <a:cs typeface="Calibri"/>
                <a:sym typeface="Calibri"/>
              </a:rPr>
              <a:t>1</a:t>
            </a:r>
            <a:r>
              <a:rPr lang="en-US">
                <a:latin typeface="Calibri"/>
                <a:ea typeface="Calibri"/>
                <a:cs typeface="Calibri"/>
                <a:sym typeface="Calibri"/>
              </a:rPr>
              <a:t>)P(x</a:t>
            </a:r>
            <a:r>
              <a:rPr lang="en-US" baseline="-25000">
                <a:latin typeface="Calibri"/>
                <a:ea typeface="Calibri"/>
                <a:cs typeface="Calibri"/>
                <a:sym typeface="Calibri"/>
              </a:rPr>
              <a:t>2</a:t>
            </a:r>
            <a:r>
              <a:rPr lang="en-US">
                <a:latin typeface="Calibri"/>
                <a:ea typeface="Calibri"/>
                <a:cs typeface="Calibri"/>
                <a:sym typeface="Calibri"/>
              </a:rPr>
              <a:t>|x</a:t>
            </a:r>
            <a:r>
              <a:rPr lang="en-US" baseline="-25000">
                <a:latin typeface="Calibri"/>
                <a:ea typeface="Calibri"/>
                <a:cs typeface="Calibri"/>
                <a:sym typeface="Calibri"/>
              </a:rPr>
              <a:t>1</a:t>
            </a:r>
            <a:r>
              <a:rPr lang="en-US">
                <a:latin typeface="Calibri"/>
                <a:ea typeface="Calibri"/>
                <a:cs typeface="Calibri"/>
                <a:sym typeface="Calibri"/>
              </a:rPr>
              <a:t>)P(x</a:t>
            </a:r>
            <a:r>
              <a:rPr lang="en-US" baseline="-25000">
                <a:latin typeface="Calibri"/>
                <a:ea typeface="Calibri"/>
                <a:cs typeface="Calibri"/>
                <a:sym typeface="Calibri"/>
              </a:rPr>
              <a:t>3</a:t>
            </a:r>
            <a:r>
              <a:rPr lang="en-US">
                <a:latin typeface="Calibri"/>
                <a:ea typeface="Calibri"/>
                <a:cs typeface="Calibri"/>
                <a:sym typeface="Calibri"/>
              </a:rPr>
              <a:t>|x</a:t>
            </a:r>
            <a:r>
              <a:rPr lang="en-US" baseline="-25000">
                <a:latin typeface="Calibri"/>
                <a:ea typeface="Calibri"/>
                <a:cs typeface="Calibri"/>
                <a:sym typeface="Calibri"/>
              </a:rPr>
              <a:t>1</a:t>
            </a:r>
            <a:r>
              <a:rPr lang="en-US">
                <a:latin typeface="Calibri"/>
                <a:ea typeface="Calibri"/>
                <a:cs typeface="Calibri"/>
                <a:sym typeface="Calibri"/>
              </a:rPr>
              <a:t>,x</a:t>
            </a:r>
            <a:r>
              <a:rPr lang="en-US" baseline="-25000">
                <a:latin typeface="Calibri"/>
                <a:ea typeface="Calibri"/>
                <a:cs typeface="Calibri"/>
                <a:sym typeface="Calibri"/>
              </a:rPr>
              <a:t>2</a:t>
            </a:r>
            <a:r>
              <a:rPr lang="en-US">
                <a:latin typeface="Calibri"/>
                <a:ea typeface="Calibri"/>
                <a:cs typeface="Calibri"/>
                <a:sym typeface="Calibri"/>
              </a:rPr>
              <a:t>)…P(x</a:t>
            </a:r>
            <a:r>
              <a:rPr lang="en-US" baseline="-25000">
                <a:latin typeface="Calibri"/>
                <a:ea typeface="Calibri"/>
                <a:cs typeface="Calibri"/>
                <a:sym typeface="Calibri"/>
              </a:rPr>
              <a:t>n</a:t>
            </a:r>
            <a:r>
              <a:rPr lang="en-US">
                <a:latin typeface="Calibri"/>
                <a:ea typeface="Calibri"/>
                <a:cs typeface="Calibri"/>
                <a:sym typeface="Calibri"/>
              </a:rPr>
              <a:t>|x</a:t>
            </a:r>
            <a:r>
              <a:rPr lang="en-US" baseline="-25000">
                <a:latin typeface="Calibri"/>
                <a:ea typeface="Calibri"/>
                <a:cs typeface="Calibri"/>
                <a:sym typeface="Calibri"/>
              </a:rPr>
              <a:t>1</a:t>
            </a:r>
            <a:r>
              <a:rPr lang="en-US">
                <a:latin typeface="Calibri"/>
                <a:ea typeface="Calibri"/>
                <a:cs typeface="Calibri"/>
                <a:sym typeface="Calibri"/>
              </a:rPr>
              <a:t>,…,x</a:t>
            </a:r>
            <a:r>
              <a:rPr lang="en-US" baseline="-25000">
                <a:latin typeface="Calibri"/>
                <a:ea typeface="Calibri"/>
                <a:cs typeface="Calibri"/>
                <a:sym typeface="Calibri"/>
              </a:rPr>
              <a:t>n-1</a:t>
            </a:r>
            <a:r>
              <a:rPr lang="en-US">
                <a:latin typeface="Calibri"/>
                <a:ea typeface="Calibri"/>
                <a:cs typeface="Calibri"/>
                <a:sym typeface="Calibri"/>
              </a:rPr>
              <a:t>)</a:t>
            </a:r>
            <a:endParaRPr/>
          </a:p>
          <a:p>
            <a:pPr marL="0" lvl="0" indent="0" algn="l" rtl="0">
              <a:lnSpc>
                <a:spcPct val="90000"/>
              </a:lnSpc>
              <a:spcBef>
                <a:spcPts val="1000"/>
              </a:spcBef>
              <a:spcAft>
                <a:spcPts val="0"/>
              </a:spcAft>
              <a:buClr>
                <a:schemeClr val="dk1"/>
              </a:buClr>
              <a:buSzPts val="2000"/>
              <a:buFont typeface="Noto Sans Symbols"/>
              <a:buNone/>
            </a:pPr>
            <a:endParaRPr>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accent1"/>
              </a:buClr>
              <a:buSzPct val="100000"/>
              <a:buFont typeface="Open Sans"/>
              <a:buNone/>
            </a:pPr>
            <a:r>
              <a:rPr lang="en-US" sz="4800"/>
              <a:t>Joint probability of words in sentence</a:t>
            </a:r>
            <a:endParaRPr/>
          </a:p>
        </p:txBody>
      </p:sp>
      <p:sp>
        <p:nvSpPr>
          <p:cNvPr id="378" name="Google Shape;378;p27"/>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2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accent1"/>
              </a:buClr>
              <a:buSzPct val="100000"/>
              <a:buFont typeface="Open Sans"/>
              <a:buNone/>
            </a:pPr>
            <a:r>
              <a:rPr lang="en-US" sz="4800"/>
              <a:t>Joint probability of words in sentence</a:t>
            </a:r>
            <a:endParaRPr/>
          </a:p>
        </p:txBody>
      </p:sp>
      <p:sp>
        <p:nvSpPr>
          <p:cNvPr id="385" name="Google Shape;385;p28"/>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P(“the underdog Philadelphia Phillies won”) =</a:t>
            </a:r>
            <a:endParaRPr dirty="0"/>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	</a:t>
            </a:r>
            <a:r>
              <a:rPr lang="en-US" dirty="0">
                <a:solidFill>
                  <a:srgbClr val="404040"/>
                </a:solidFill>
                <a:latin typeface="Calibri"/>
                <a:ea typeface="Calibri"/>
                <a:cs typeface="Calibri"/>
                <a:sym typeface="Calibri"/>
              </a:rPr>
              <a:t>P(the) × </a:t>
            </a:r>
            <a:br>
              <a:rPr lang="en-US" dirty="0">
                <a:solidFill>
                  <a:srgbClr val="404040"/>
                </a:solidFill>
                <a:latin typeface="Calibri"/>
                <a:ea typeface="Calibri"/>
                <a:cs typeface="Calibri"/>
                <a:sym typeface="Calibri"/>
              </a:rPr>
            </a:br>
            <a:r>
              <a:rPr lang="en-US" dirty="0">
                <a:solidFill>
                  <a:srgbClr val="404040"/>
                </a:solidFill>
                <a:latin typeface="Calibri"/>
                <a:ea typeface="Calibri"/>
                <a:cs typeface="Calibri"/>
                <a:sym typeface="Calibri"/>
              </a:rPr>
              <a:t>	P(</a:t>
            </a:r>
            <a:r>
              <a:rPr lang="en-US" dirty="0" err="1">
                <a:solidFill>
                  <a:srgbClr val="404040"/>
                </a:solidFill>
                <a:latin typeface="Calibri"/>
                <a:ea typeface="Calibri"/>
                <a:cs typeface="Calibri"/>
                <a:sym typeface="Calibri"/>
              </a:rPr>
              <a:t>underdog|the</a:t>
            </a:r>
            <a:r>
              <a:rPr lang="en-US" dirty="0">
                <a:solidFill>
                  <a:srgbClr val="404040"/>
                </a:solidFill>
                <a:latin typeface="Calibri"/>
                <a:ea typeface="Calibri"/>
                <a:cs typeface="Calibri"/>
                <a:sym typeface="Calibri"/>
              </a:rPr>
              <a:t>) ×  </a:t>
            </a:r>
            <a:br>
              <a:rPr lang="en-US" dirty="0">
                <a:solidFill>
                  <a:srgbClr val="404040"/>
                </a:solidFill>
                <a:latin typeface="Calibri"/>
                <a:ea typeface="Calibri"/>
                <a:cs typeface="Calibri"/>
                <a:sym typeface="Calibri"/>
              </a:rPr>
            </a:br>
            <a:r>
              <a:rPr lang="en-US" dirty="0">
                <a:solidFill>
                  <a:srgbClr val="404040"/>
                </a:solidFill>
                <a:latin typeface="Calibri"/>
                <a:ea typeface="Calibri"/>
                <a:cs typeface="Calibri"/>
                <a:sym typeface="Calibri"/>
              </a:rPr>
              <a:t>	P(</a:t>
            </a:r>
            <a:r>
              <a:rPr lang="en-US" dirty="0" err="1">
                <a:latin typeface="Calibri"/>
                <a:ea typeface="Calibri"/>
                <a:cs typeface="Calibri"/>
                <a:sym typeface="Calibri"/>
              </a:rPr>
              <a:t>Philadelphia</a:t>
            </a:r>
            <a:r>
              <a:rPr lang="en-US" dirty="0" err="1">
                <a:solidFill>
                  <a:srgbClr val="404040"/>
                </a:solidFill>
                <a:latin typeface="Calibri"/>
                <a:ea typeface="Calibri"/>
                <a:cs typeface="Calibri"/>
                <a:sym typeface="Calibri"/>
              </a:rPr>
              <a:t>|the</a:t>
            </a:r>
            <a:r>
              <a:rPr lang="en-US" dirty="0">
                <a:solidFill>
                  <a:srgbClr val="404040"/>
                </a:solidFill>
                <a:latin typeface="Calibri"/>
                <a:ea typeface="Calibri"/>
                <a:cs typeface="Calibri"/>
                <a:sym typeface="Calibri"/>
              </a:rPr>
              <a:t> underdog) × </a:t>
            </a:r>
            <a:br>
              <a:rPr lang="en-US" dirty="0">
                <a:solidFill>
                  <a:srgbClr val="404040"/>
                </a:solidFill>
                <a:latin typeface="Calibri"/>
                <a:ea typeface="Calibri"/>
                <a:cs typeface="Calibri"/>
                <a:sym typeface="Calibri"/>
              </a:rPr>
            </a:br>
            <a:r>
              <a:rPr lang="en-US" dirty="0">
                <a:solidFill>
                  <a:srgbClr val="404040"/>
                </a:solidFill>
                <a:latin typeface="Calibri"/>
                <a:ea typeface="Calibri"/>
                <a:cs typeface="Calibri"/>
                <a:sym typeface="Calibri"/>
              </a:rPr>
              <a:t>	P(</a:t>
            </a:r>
            <a:r>
              <a:rPr lang="en-US" dirty="0" err="1">
                <a:solidFill>
                  <a:srgbClr val="404040"/>
                </a:solidFill>
                <a:latin typeface="Calibri"/>
                <a:ea typeface="Calibri"/>
                <a:cs typeface="Calibri"/>
                <a:sym typeface="Calibri"/>
              </a:rPr>
              <a:t>Phillies|the</a:t>
            </a:r>
            <a:r>
              <a:rPr lang="en-US" dirty="0">
                <a:solidFill>
                  <a:srgbClr val="404040"/>
                </a:solidFill>
                <a:latin typeface="Calibri"/>
                <a:ea typeface="Calibri"/>
                <a:cs typeface="Calibri"/>
                <a:sym typeface="Calibri"/>
              </a:rPr>
              <a:t> underdog </a:t>
            </a:r>
            <a:r>
              <a:rPr lang="en-US" dirty="0">
                <a:latin typeface="Calibri"/>
                <a:ea typeface="Calibri"/>
                <a:cs typeface="Calibri"/>
                <a:sym typeface="Calibri"/>
              </a:rPr>
              <a:t>Philadelphia) x</a:t>
            </a:r>
            <a:r>
              <a:rPr lang="en-US" dirty="0">
                <a:solidFill>
                  <a:srgbClr val="404040"/>
                </a:solidFill>
                <a:latin typeface="Calibri"/>
                <a:ea typeface="Calibri"/>
                <a:cs typeface="Calibri"/>
                <a:sym typeface="Calibri"/>
              </a:rPr>
              <a:t> </a:t>
            </a:r>
            <a:br>
              <a:rPr lang="en-US" dirty="0">
                <a:solidFill>
                  <a:srgbClr val="404040"/>
                </a:solidFill>
                <a:latin typeface="Calibri"/>
                <a:ea typeface="Calibri"/>
                <a:cs typeface="Calibri"/>
                <a:sym typeface="Calibri"/>
              </a:rPr>
            </a:br>
            <a:r>
              <a:rPr lang="en-US" dirty="0">
                <a:solidFill>
                  <a:srgbClr val="404040"/>
                </a:solidFill>
                <a:latin typeface="Calibri"/>
                <a:ea typeface="Calibri"/>
                <a:cs typeface="Calibri"/>
                <a:sym typeface="Calibri"/>
              </a:rPr>
              <a:t>	P(</a:t>
            </a:r>
            <a:r>
              <a:rPr lang="en-US" dirty="0" err="1">
                <a:solidFill>
                  <a:srgbClr val="404040"/>
                </a:solidFill>
                <a:latin typeface="Calibri"/>
                <a:ea typeface="Calibri"/>
                <a:cs typeface="Calibri"/>
                <a:sym typeface="Calibri"/>
              </a:rPr>
              <a:t>won|the</a:t>
            </a:r>
            <a:r>
              <a:rPr lang="en-US" dirty="0">
                <a:solidFill>
                  <a:srgbClr val="404040"/>
                </a:solidFill>
                <a:latin typeface="Calibri"/>
                <a:ea typeface="Calibri"/>
                <a:cs typeface="Calibri"/>
                <a:sym typeface="Calibri"/>
              </a:rPr>
              <a:t> underdog </a:t>
            </a:r>
            <a:r>
              <a:rPr lang="en-US" dirty="0">
                <a:latin typeface="Calibri"/>
                <a:ea typeface="Calibri"/>
                <a:cs typeface="Calibri"/>
                <a:sym typeface="Calibri"/>
              </a:rPr>
              <a:t>Philadelphia </a:t>
            </a:r>
            <a:r>
              <a:rPr lang="en-US" dirty="0">
                <a:solidFill>
                  <a:srgbClr val="404040"/>
                </a:solidFill>
                <a:latin typeface="Calibri"/>
                <a:ea typeface="Calibri"/>
                <a:cs typeface="Calibri"/>
                <a:sym typeface="Calibri"/>
              </a:rPr>
              <a:t>Phillies)</a:t>
            </a:r>
            <a:endParaRPr dirty="0"/>
          </a:p>
        </p:txBody>
      </p:sp>
      <p:pic>
        <p:nvPicPr>
          <p:cNvPr id="386" name="Google Shape;386;p28"/>
          <p:cNvPicPr preferRelativeResize="0"/>
          <p:nvPr/>
        </p:nvPicPr>
        <p:blipFill rotWithShape="1">
          <a:blip r:embed="rId3">
            <a:alphaModFix/>
          </a:blip>
          <a:srcRect/>
          <a:stretch/>
        </p:blipFill>
        <p:spPr>
          <a:xfrm>
            <a:off x="1727200" y="2413001"/>
            <a:ext cx="8737600" cy="130598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txBox="1">
            <a:spLocks noGrp="1"/>
          </p:cNvSpPr>
          <p:nvPr>
            <p:ph type="ctrTitle"/>
          </p:nvPr>
        </p:nvSpPr>
        <p:spPr>
          <a:xfrm>
            <a:off x="441132" y="1915893"/>
            <a:ext cx="6030168" cy="286731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accent1"/>
              </a:buClr>
              <a:buSzPts val="6000"/>
              <a:buFont typeface="Open Sans"/>
              <a:buNone/>
            </a:pPr>
            <a:r>
              <a:rPr lang="en-US" dirty="0"/>
              <a:t>Review of Probabilities</a:t>
            </a:r>
            <a:endParaRPr dirty="0"/>
          </a:p>
        </p:txBody>
      </p:sp>
      <p:sp>
        <p:nvSpPr>
          <p:cNvPr id="100" name="Google Shape;100;p2"/>
          <p:cNvSpPr txBox="1">
            <a:spLocks noGrp="1"/>
          </p:cNvSpPr>
          <p:nvPr>
            <p:ph type="subTitle" idx="1"/>
          </p:nvPr>
        </p:nvSpPr>
        <p:spPr>
          <a:xfrm>
            <a:off x="441132" y="4928747"/>
            <a:ext cx="6030168" cy="942601"/>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endParaRPr/>
          </a:p>
        </p:txBody>
      </p:sp>
    </p:spTree>
    <p:extLst>
      <p:ext uri="{BB962C8B-B14F-4D97-AF65-F5344CB8AC3E}">
        <p14:creationId xmlns:p14="http://schemas.microsoft.com/office/powerpoint/2010/main" val="24252443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29"/>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How to estimate these probabilities</a:t>
            </a:r>
            <a:endParaRPr/>
          </a:p>
        </p:txBody>
      </p:sp>
      <p:sp>
        <p:nvSpPr>
          <p:cNvPr id="393" name="Google Shape;393;p29"/>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latin typeface="Calibri"/>
                <a:ea typeface="Calibri"/>
                <a:cs typeface="Calibri"/>
                <a:sym typeface="Calibri"/>
              </a:rPr>
              <a:t>Could we just count and divide?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How to estimate these probabilities</a:t>
            </a:r>
            <a:endParaRPr/>
          </a:p>
        </p:txBody>
      </p:sp>
      <p:sp>
        <p:nvSpPr>
          <p:cNvPr id="400" name="Google Shape;400;p30"/>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dirty="0">
                <a:latin typeface="Calibri"/>
                <a:ea typeface="Calibri"/>
                <a:cs typeface="Calibri"/>
                <a:sym typeface="Calibri"/>
              </a:rPr>
              <a:t>Could we just count and divide? Maximum likelihood estimation (MLE)</a:t>
            </a:r>
            <a:endParaRPr dirty="0"/>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endParaRPr dirty="0">
              <a:latin typeface="Calibri"/>
              <a:ea typeface="Calibri"/>
              <a:cs typeface="Calibri"/>
              <a:sym typeface="Calibri"/>
            </a:endParaRPr>
          </a:p>
          <a:p>
            <a:pPr marL="0" lvl="0" indent="0" algn="l" rtl="0">
              <a:lnSpc>
                <a:spcPct val="90000"/>
              </a:lnSpc>
              <a:spcBef>
                <a:spcPts val="1000"/>
              </a:spcBef>
              <a:spcAft>
                <a:spcPts val="0"/>
              </a:spcAft>
              <a:buClr>
                <a:schemeClr val="dk1"/>
              </a:buClr>
              <a:buSzPts val="2000"/>
              <a:buNone/>
            </a:pPr>
            <a:r>
              <a:rPr lang="en-US" dirty="0">
                <a:latin typeface="Calibri"/>
                <a:ea typeface="Calibri"/>
                <a:cs typeface="Calibri"/>
                <a:sym typeface="Calibri"/>
              </a:rPr>
              <a:t>Why doesn’t this work? Why is it not practical? </a:t>
            </a:r>
            <a:endParaRPr dirty="0"/>
          </a:p>
        </p:txBody>
      </p:sp>
      <p:sp>
        <p:nvSpPr>
          <p:cNvPr id="401" name="Google Shape;401;p30"/>
          <p:cNvSpPr/>
          <p:nvPr/>
        </p:nvSpPr>
        <p:spPr>
          <a:xfrm>
            <a:off x="948324" y="2432520"/>
            <a:ext cx="10295351"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30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3000" dirty="0">
                <a:solidFill>
                  <a:srgbClr val="404040"/>
                </a:solidFill>
                <a:latin typeface="Calibri"/>
                <a:ea typeface="Calibri"/>
                <a:cs typeface="Calibri"/>
                <a:sym typeface="Calibri"/>
              </a:rPr>
              <a:t>P(</a:t>
            </a:r>
            <a:r>
              <a:rPr lang="en-US" sz="3000" dirty="0" err="1">
                <a:solidFill>
                  <a:srgbClr val="404040"/>
                </a:solidFill>
                <a:latin typeface="Calibri"/>
                <a:ea typeface="Calibri"/>
                <a:cs typeface="Calibri"/>
                <a:sym typeface="Calibri"/>
              </a:rPr>
              <a:t>won|the</a:t>
            </a:r>
            <a:r>
              <a:rPr lang="en-US" sz="3000" dirty="0">
                <a:solidFill>
                  <a:srgbClr val="404040"/>
                </a:solidFill>
                <a:latin typeface="Calibri"/>
                <a:ea typeface="Calibri"/>
                <a:cs typeface="Calibri"/>
                <a:sym typeface="Calibri"/>
              </a:rPr>
              <a:t> underdog </a:t>
            </a:r>
            <a:r>
              <a:rPr lang="en-US" sz="3000" dirty="0">
                <a:solidFill>
                  <a:schemeClr val="dk1"/>
                </a:solidFill>
                <a:latin typeface="Calibri"/>
                <a:ea typeface="Calibri"/>
                <a:cs typeface="Calibri"/>
                <a:sym typeface="Calibri"/>
              </a:rPr>
              <a:t>team</a:t>
            </a:r>
            <a:r>
              <a:rPr lang="en-US" sz="3000" dirty="0">
                <a:solidFill>
                  <a:srgbClr val="404040"/>
                </a:solidFill>
                <a:latin typeface="Calibri"/>
                <a:ea typeface="Calibri"/>
                <a:cs typeface="Calibri"/>
                <a:sym typeface="Calibri"/>
              </a:rPr>
              <a:t>) = </a:t>
            </a:r>
            <a:r>
              <a:rPr lang="en-US" sz="3000" u="sng" dirty="0">
                <a:solidFill>
                  <a:srgbClr val="404040"/>
                </a:solidFill>
                <a:latin typeface="Calibri"/>
                <a:ea typeface="Calibri"/>
                <a:cs typeface="Calibri"/>
                <a:sym typeface="Calibri"/>
              </a:rPr>
              <a:t>Count(the underdog </a:t>
            </a:r>
            <a:r>
              <a:rPr lang="en-US" sz="3000" u="sng" dirty="0">
                <a:solidFill>
                  <a:schemeClr val="dk1"/>
                </a:solidFill>
                <a:latin typeface="Calibri"/>
                <a:ea typeface="Calibri"/>
                <a:cs typeface="Calibri"/>
                <a:sym typeface="Calibri"/>
              </a:rPr>
              <a:t>team </a:t>
            </a:r>
            <a:r>
              <a:rPr lang="en-US" sz="3000" u="sng" dirty="0">
                <a:solidFill>
                  <a:srgbClr val="404040"/>
                </a:solidFill>
                <a:latin typeface="Calibri"/>
                <a:ea typeface="Calibri"/>
                <a:cs typeface="Calibri"/>
                <a:sym typeface="Calibri"/>
              </a:rPr>
              <a:t>won)</a:t>
            </a:r>
            <a:endParaRPr dirty="0"/>
          </a:p>
          <a:p>
            <a:pPr marL="0" marR="0" lvl="0" indent="0" algn="l" rtl="0">
              <a:spcBef>
                <a:spcPts val="0"/>
              </a:spcBef>
              <a:spcAft>
                <a:spcPts val="0"/>
              </a:spcAft>
              <a:buNone/>
            </a:pPr>
            <a:r>
              <a:rPr lang="en-US" sz="3000" dirty="0">
                <a:solidFill>
                  <a:srgbClr val="404040"/>
                </a:solidFill>
                <a:latin typeface="Calibri"/>
                <a:ea typeface="Calibri"/>
                <a:cs typeface="Calibri"/>
                <a:sym typeface="Calibri"/>
              </a:rPr>
              <a:t>  					  Count(the underdog </a:t>
            </a:r>
            <a:r>
              <a:rPr lang="en-US" sz="3000" dirty="0">
                <a:solidFill>
                  <a:schemeClr val="dk1"/>
                </a:solidFill>
                <a:latin typeface="Calibri"/>
                <a:ea typeface="Calibri"/>
                <a:cs typeface="Calibri"/>
                <a:sym typeface="Calibri"/>
              </a:rPr>
              <a:t>team</a:t>
            </a:r>
            <a:r>
              <a:rPr lang="en-US" sz="3000" dirty="0">
                <a:solidFill>
                  <a:srgbClr val="404040"/>
                </a:solidFill>
                <a:latin typeface="Calibri"/>
                <a:ea typeface="Calibri"/>
                <a:cs typeface="Calibri"/>
                <a:sym typeface="Calibri"/>
              </a:rPr>
              <a:t>) </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Simplifying Assumption = Markov Assumption</a:t>
            </a:r>
            <a:endParaRPr/>
          </a:p>
        </p:txBody>
      </p:sp>
      <p:sp>
        <p:nvSpPr>
          <p:cNvPr id="407" name="Google Shape;407;p31"/>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Simplifying Assumption = Markov Assumption</a:t>
            </a:r>
            <a:endParaRPr/>
          </a:p>
        </p:txBody>
      </p:sp>
      <p:sp>
        <p:nvSpPr>
          <p:cNvPr id="413" name="Google Shape;413;p32"/>
          <p:cNvSpPr txBox="1">
            <a:spLocks noGrp="1"/>
          </p:cNvSpPr>
          <p:nvPr>
            <p:ph type="body" idx="1"/>
          </p:nvPr>
        </p:nvSpPr>
        <p:spPr>
          <a:xfrm>
            <a:off x="399673" y="1348547"/>
            <a:ext cx="10515600" cy="4793836"/>
          </a:xfrm>
          <a:prstGeom prst="rect">
            <a:avLst/>
          </a:prstGeom>
          <a:blipFill rotWithShape="1">
            <a:blip r:embed="rId3">
              <a:alphaModFix/>
            </a:blip>
            <a:stretch>
              <a:fillRect l="-602" t="-1586"/>
            </a:stretch>
          </a:blip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000"/>
              <a:buNone/>
            </a:pPr>
            <a:r>
              <a:rPr lang="en-US"/>
              <a:t>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How much history should we use?</a:t>
            </a:r>
            <a:endParaRPr/>
          </a:p>
        </p:txBody>
      </p:sp>
      <p:graphicFrame>
        <p:nvGraphicFramePr>
          <p:cNvPr id="419" name="Google Shape;419;p33"/>
          <p:cNvGraphicFramePr/>
          <p:nvPr>
            <p:extLst>
              <p:ext uri="{D42A27DB-BD31-4B8C-83A1-F6EECF244321}">
                <p14:modId xmlns:p14="http://schemas.microsoft.com/office/powerpoint/2010/main" val="2952926830"/>
              </p:ext>
            </p:extLst>
          </p:nvPr>
        </p:nvGraphicFramePr>
        <p:xfrm>
          <a:off x="3270867" y="1484661"/>
          <a:ext cx="3452065" cy="4003150"/>
        </p:xfrm>
        <a:graphic>
          <a:graphicData uri="http://schemas.openxmlformats.org/drawingml/2006/table">
            <a:tbl>
              <a:tblPr firstRow="1" bandRow="1">
                <a:noFill/>
                <a:tableStyleId>{26F4AAFC-9C9B-4110-8E2A-E79AC4F4A6CE}</a:tableStyleId>
              </a:tblPr>
              <a:tblGrid>
                <a:gridCol w="1273677">
                  <a:extLst>
                    <a:ext uri="{9D8B030D-6E8A-4147-A177-3AD203B41FA5}">
                      <a16:colId xmlns:a16="http://schemas.microsoft.com/office/drawing/2014/main" val="20000"/>
                    </a:ext>
                  </a:extLst>
                </a:gridCol>
                <a:gridCol w="2178388">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800" dirty="0"/>
                        <a:t>Model</a:t>
                      </a:r>
                      <a:endParaRPr sz="1800" dirty="0"/>
                    </a:p>
                  </a:txBody>
                  <a:tcPr marL="91450" marR="91450" marT="45725" marB="45725"/>
                </a:tc>
                <a:tc>
                  <a:txBody>
                    <a:bodyPr/>
                    <a:lstStyle/>
                    <a:p>
                      <a:pPr marL="0" marR="0" lvl="0" indent="0" algn="l" rtl="0">
                        <a:spcBef>
                          <a:spcPts val="0"/>
                        </a:spcBef>
                        <a:spcAft>
                          <a:spcPts val="0"/>
                        </a:spcAft>
                        <a:buNone/>
                      </a:pPr>
                      <a:r>
                        <a:rPr lang="en-US" sz="1800" dirty="0"/>
                        <a:t>History</a:t>
                      </a:r>
                      <a:endParaRPr sz="1800" dirty="0"/>
                    </a:p>
                  </a:txBody>
                  <a:tcPr marL="91450" marR="91450" marT="45725" marB="45725"/>
                </a:tc>
                <a:extLst>
                  <a:ext uri="{0D108BD9-81ED-4DB2-BD59-A6C34878D82A}">
                    <a16:rowId xmlns:a16="http://schemas.microsoft.com/office/drawing/2014/main" val="10000"/>
                  </a:ext>
                </a:extLst>
              </a:tr>
              <a:tr h="840350">
                <a:tc>
                  <a:txBody>
                    <a:bodyPr/>
                    <a:lstStyle/>
                    <a:p>
                      <a:pPr marL="0" marR="0" lvl="0" indent="0" algn="l" rtl="0">
                        <a:spcBef>
                          <a:spcPts val="0"/>
                        </a:spcBef>
                        <a:spcAft>
                          <a:spcPts val="0"/>
                        </a:spcAft>
                        <a:buNone/>
                      </a:pPr>
                      <a:r>
                        <a:rPr lang="en-US" sz="1800"/>
                        <a:t>unigram</a:t>
                      </a:r>
                      <a:endParaRPr sz="1800"/>
                    </a:p>
                  </a:txBody>
                  <a:tcPr marL="91450" marR="91450" marT="45725" marB="45725"/>
                </a:tc>
                <a:tc>
                  <a:txBody>
                    <a:bodyPr/>
                    <a:lstStyle/>
                    <a:p>
                      <a:pPr marL="0" marR="0" lvl="0" indent="0" algn="l" rtl="0">
                        <a:spcBef>
                          <a:spcPts val="0"/>
                        </a:spcBef>
                        <a:spcAft>
                          <a:spcPts val="0"/>
                        </a:spcAft>
                        <a:buNone/>
                      </a:pPr>
                      <a:r>
                        <a:rPr lang="en-US" sz="1800" b="1"/>
                        <a:t>no history</a:t>
                      </a:r>
                      <a:endParaRPr sz="1800" b="1"/>
                    </a:p>
                  </a:txBody>
                  <a:tcPr marL="91450" marR="91450" marT="45725" marB="45725"/>
                </a:tc>
                <a:extLst>
                  <a:ext uri="{0D108BD9-81ED-4DB2-BD59-A6C34878D82A}">
                    <a16:rowId xmlns:a16="http://schemas.microsoft.com/office/drawing/2014/main" val="10001"/>
                  </a:ext>
                </a:extLst>
              </a:tr>
              <a:tr h="930650">
                <a:tc>
                  <a:txBody>
                    <a:bodyPr/>
                    <a:lstStyle/>
                    <a:p>
                      <a:pPr marL="0" marR="0" lvl="0" indent="0" algn="l" rtl="0">
                        <a:spcBef>
                          <a:spcPts val="0"/>
                        </a:spcBef>
                        <a:spcAft>
                          <a:spcPts val="0"/>
                        </a:spcAft>
                        <a:buNone/>
                      </a:pPr>
                      <a:r>
                        <a:rPr lang="en-US" sz="1800"/>
                        <a:t>bigram</a:t>
                      </a:r>
                      <a:endParaRPr sz="1800"/>
                    </a:p>
                  </a:txBody>
                  <a:tcPr marL="91450" marR="91450" marT="45725" marB="45725"/>
                </a:tc>
                <a:tc>
                  <a:txBody>
                    <a:bodyPr/>
                    <a:lstStyle/>
                    <a:p>
                      <a:pPr marL="0" marR="0" lvl="0" indent="0" algn="l" rtl="0">
                        <a:spcBef>
                          <a:spcPts val="0"/>
                        </a:spcBef>
                        <a:spcAft>
                          <a:spcPts val="0"/>
                        </a:spcAft>
                        <a:buNone/>
                      </a:pPr>
                      <a:r>
                        <a:rPr lang="en-US" sz="1800"/>
                        <a:t>1 word as history</a:t>
                      </a:r>
                      <a:endParaRPr sz="1800"/>
                    </a:p>
                  </a:txBody>
                  <a:tcPr marL="91450" marR="91450" marT="45725" marB="45725"/>
                </a:tc>
                <a:extLst>
                  <a:ext uri="{0D108BD9-81ED-4DB2-BD59-A6C34878D82A}">
                    <a16:rowId xmlns:a16="http://schemas.microsoft.com/office/drawing/2014/main" val="10002"/>
                  </a:ext>
                </a:extLst>
              </a:tr>
              <a:tr h="930650">
                <a:tc>
                  <a:txBody>
                    <a:bodyPr/>
                    <a:lstStyle/>
                    <a:p>
                      <a:pPr marL="0" marR="0" lvl="0" indent="0" algn="l" rtl="0">
                        <a:spcBef>
                          <a:spcPts val="0"/>
                        </a:spcBef>
                        <a:spcAft>
                          <a:spcPts val="0"/>
                        </a:spcAft>
                        <a:buNone/>
                      </a:pPr>
                      <a:r>
                        <a:rPr lang="en-US" sz="1800"/>
                        <a:t>trigram</a:t>
                      </a:r>
                      <a:endParaRPr sz="1800"/>
                    </a:p>
                  </a:txBody>
                  <a:tcPr marL="91450" marR="91450" marT="45725" marB="45725"/>
                </a:tc>
                <a:tc>
                  <a:txBody>
                    <a:bodyPr/>
                    <a:lstStyle/>
                    <a:p>
                      <a:pPr marL="0" marR="0" lvl="0" indent="0" algn="l" rtl="0">
                        <a:spcBef>
                          <a:spcPts val="0"/>
                        </a:spcBef>
                        <a:spcAft>
                          <a:spcPts val="0"/>
                        </a:spcAft>
                        <a:buNone/>
                      </a:pPr>
                      <a:r>
                        <a:rPr lang="en-US" sz="1800"/>
                        <a:t>2 words as history</a:t>
                      </a:r>
                      <a:endParaRPr sz="1800"/>
                    </a:p>
                  </a:txBody>
                  <a:tcPr marL="91450" marR="91450" marT="45725" marB="45725"/>
                </a:tc>
                <a:extLst>
                  <a:ext uri="{0D108BD9-81ED-4DB2-BD59-A6C34878D82A}">
                    <a16:rowId xmlns:a16="http://schemas.microsoft.com/office/drawing/2014/main" val="10003"/>
                  </a:ext>
                </a:extLst>
              </a:tr>
              <a:tr h="930650">
                <a:tc>
                  <a:txBody>
                    <a:bodyPr/>
                    <a:lstStyle/>
                    <a:p>
                      <a:pPr marL="0" marR="0" lvl="0" indent="0" algn="l" rtl="0">
                        <a:spcBef>
                          <a:spcPts val="0"/>
                        </a:spcBef>
                        <a:spcAft>
                          <a:spcPts val="0"/>
                        </a:spcAft>
                        <a:buNone/>
                      </a:pPr>
                      <a:r>
                        <a:rPr lang="en-US" sz="1800"/>
                        <a:t>4-gram</a:t>
                      </a:r>
                      <a:endParaRPr sz="1800"/>
                    </a:p>
                  </a:txBody>
                  <a:tcPr marL="91450" marR="91450" marT="45725" marB="45725"/>
                </a:tc>
                <a:tc>
                  <a:txBody>
                    <a:bodyPr/>
                    <a:lstStyle/>
                    <a:p>
                      <a:pPr marL="0" marR="0" lvl="0" indent="0" algn="l" rtl="0">
                        <a:spcBef>
                          <a:spcPts val="0"/>
                        </a:spcBef>
                        <a:spcAft>
                          <a:spcPts val="0"/>
                        </a:spcAft>
                        <a:buNone/>
                      </a:pPr>
                      <a:r>
                        <a:rPr lang="en-US" sz="1800" dirty="0"/>
                        <a:t>3 words as history</a:t>
                      </a:r>
                      <a:endParaRPr sz="1800" dirty="0"/>
                    </a:p>
                  </a:txBody>
                  <a:tcPr marL="91450" marR="91450" marT="45725" marB="45725"/>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8020911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4"/>
          <p:cNvSpPr txBox="1">
            <a:spLocks noGrp="1"/>
          </p:cNvSpPr>
          <p:nvPr>
            <p:ph type="title"/>
          </p:nvPr>
        </p:nvSpPr>
        <p:spPr>
          <a:xfrm>
            <a:off x="1828800" y="-17929"/>
            <a:ext cx="9956800" cy="990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Historical Notes</a:t>
            </a:r>
            <a:endParaRPr/>
          </a:p>
        </p:txBody>
      </p:sp>
      <p:sp>
        <p:nvSpPr>
          <p:cNvPr id="426" name="Google Shape;426;p34"/>
          <p:cNvSpPr txBox="1"/>
          <p:nvPr/>
        </p:nvSpPr>
        <p:spPr>
          <a:xfrm>
            <a:off x="9558907" y="2571195"/>
            <a:ext cx="1826910" cy="4205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33">
                <a:solidFill>
                  <a:schemeClr val="dk1"/>
                </a:solidFill>
                <a:latin typeface="Calibri"/>
                <a:ea typeface="Calibri"/>
                <a:cs typeface="Calibri"/>
                <a:sym typeface="Calibri"/>
              </a:rPr>
              <a:t>Andrei Markov</a:t>
            </a:r>
            <a:endParaRPr/>
          </a:p>
        </p:txBody>
      </p:sp>
      <p:graphicFrame>
        <p:nvGraphicFramePr>
          <p:cNvPr id="427" name="Google Shape;427;p34"/>
          <p:cNvGraphicFramePr/>
          <p:nvPr>
            <p:extLst>
              <p:ext uri="{D42A27DB-BD31-4B8C-83A1-F6EECF244321}">
                <p14:modId xmlns:p14="http://schemas.microsoft.com/office/powerpoint/2010/main" val="3075723118"/>
              </p:ext>
            </p:extLst>
          </p:nvPr>
        </p:nvGraphicFramePr>
        <p:xfrm>
          <a:off x="870216" y="1175312"/>
          <a:ext cx="10915375" cy="4468510"/>
        </p:xfrm>
        <a:graphic>
          <a:graphicData uri="http://schemas.openxmlformats.org/drawingml/2006/table">
            <a:tbl>
              <a:tblPr firstRow="1" bandRow="1">
                <a:noFill/>
                <a:tableStyleId>{26F4AAFC-9C9B-4110-8E2A-E79AC4F4A6CE}</a:tableStyleId>
              </a:tblPr>
              <a:tblGrid>
                <a:gridCol w="2580700">
                  <a:extLst>
                    <a:ext uri="{9D8B030D-6E8A-4147-A177-3AD203B41FA5}">
                      <a16:colId xmlns:a16="http://schemas.microsoft.com/office/drawing/2014/main" val="20000"/>
                    </a:ext>
                  </a:extLst>
                </a:gridCol>
                <a:gridCol w="8334675">
                  <a:extLst>
                    <a:ext uri="{9D8B030D-6E8A-4147-A177-3AD203B41FA5}">
                      <a16:colId xmlns:a16="http://schemas.microsoft.com/office/drawing/2014/main" val="20001"/>
                    </a:ext>
                  </a:extLst>
                </a:gridCol>
              </a:tblGrid>
              <a:tr h="888525">
                <a:tc>
                  <a:txBody>
                    <a:bodyPr/>
                    <a:lstStyle/>
                    <a:p>
                      <a:pPr marL="0" marR="0" lvl="0" indent="0" algn="l" rtl="0">
                        <a:spcBef>
                          <a:spcPts val="0"/>
                        </a:spcBef>
                        <a:spcAft>
                          <a:spcPts val="0"/>
                        </a:spcAft>
                        <a:buNone/>
                      </a:pPr>
                      <a:r>
                        <a:rPr lang="en-US" sz="1800"/>
                        <a:t>1913</a:t>
                      </a:r>
                      <a:endParaRPr sz="1800"/>
                    </a:p>
                  </a:txBody>
                  <a:tcPr marL="91450" marR="91450" marT="45725" marB="45725"/>
                </a:tc>
                <a:tc>
                  <a:txBody>
                    <a:bodyPr/>
                    <a:lstStyle/>
                    <a:p>
                      <a:pPr marL="0" marR="0" lvl="0" indent="0" algn="l" rtl="0">
                        <a:spcBef>
                          <a:spcPts val="0"/>
                        </a:spcBef>
                        <a:spcAft>
                          <a:spcPts val="0"/>
                        </a:spcAft>
                        <a:buNone/>
                      </a:pPr>
                      <a:r>
                        <a:rPr lang="en-US" sz="1800"/>
                        <a:t>Andrei Markov counts 20k letters in </a:t>
                      </a:r>
                      <a:r>
                        <a:rPr lang="en-US" sz="1800" i="1"/>
                        <a:t>Eugene Onegin</a:t>
                      </a:r>
                      <a:endParaRPr sz="1800"/>
                    </a:p>
                  </a:txBody>
                  <a:tcPr marL="91450" marR="91450" marT="45725" marB="45725"/>
                </a:tc>
                <a:extLst>
                  <a:ext uri="{0D108BD9-81ED-4DB2-BD59-A6C34878D82A}">
                    <a16:rowId xmlns:a16="http://schemas.microsoft.com/office/drawing/2014/main" val="10000"/>
                  </a:ext>
                </a:extLst>
              </a:tr>
              <a:tr h="888525">
                <a:tc>
                  <a:txBody>
                    <a:bodyPr/>
                    <a:lstStyle/>
                    <a:p>
                      <a:pPr marL="0" marR="0" lvl="0" indent="0" algn="l" rtl="0">
                        <a:spcBef>
                          <a:spcPts val="0"/>
                        </a:spcBef>
                        <a:spcAft>
                          <a:spcPts val="0"/>
                        </a:spcAft>
                        <a:buNone/>
                      </a:pPr>
                      <a:r>
                        <a:rPr lang="en-US" sz="1800"/>
                        <a:t>1948</a:t>
                      </a:r>
                      <a:endParaRPr sz="1800"/>
                    </a:p>
                  </a:txBody>
                  <a:tcPr marL="91450" marR="91450" marT="45725" marB="45725"/>
                </a:tc>
                <a:tc>
                  <a:txBody>
                    <a:bodyPr/>
                    <a:lstStyle/>
                    <a:p>
                      <a:pPr marL="0" marR="0" lvl="0" indent="0" algn="l" rtl="0">
                        <a:spcBef>
                          <a:spcPts val="0"/>
                        </a:spcBef>
                        <a:spcAft>
                          <a:spcPts val="0"/>
                        </a:spcAft>
                        <a:buNone/>
                      </a:pPr>
                      <a:r>
                        <a:rPr lang="en-US" sz="1800"/>
                        <a:t>Claude Shannon uses n-grams to approximate English</a:t>
                      </a:r>
                      <a:endParaRPr sz="1800"/>
                    </a:p>
                  </a:txBody>
                  <a:tcPr marL="91450" marR="91450" marT="45725" marB="45725"/>
                </a:tc>
                <a:extLst>
                  <a:ext uri="{0D108BD9-81ED-4DB2-BD59-A6C34878D82A}">
                    <a16:rowId xmlns:a16="http://schemas.microsoft.com/office/drawing/2014/main" val="10001"/>
                  </a:ext>
                </a:extLst>
              </a:tr>
              <a:tr h="888525">
                <a:tc>
                  <a:txBody>
                    <a:bodyPr/>
                    <a:lstStyle/>
                    <a:p>
                      <a:pPr marL="0" marR="0" lvl="0" indent="0" algn="l" rtl="0">
                        <a:spcBef>
                          <a:spcPts val="0"/>
                        </a:spcBef>
                        <a:spcAft>
                          <a:spcPts val="0"/>
                        </a:spcAft>
                        <a:buNone/>
                      </a:pPr>
                      <a:r>
                        <a:rPr lang="en-US" sz="1800"/>
                        <a:t>1956</a:t>
                      </a:r>
                      <a:endParaRPr sz="1800"/>
                    </a:p>
                  </a:txBody>
                  <a:tcPr marL="91450" marR="91450" marT="45725" marB="45725"/>
                </a:tc>
                <a:tc>
                  <a:txBody>
                    <a:bodyPr/>
                    <a:lstStyle/>
                    <a:p>
                      <a:pPr marL="0" marR="0" lvl="0" indent="0" algn="l" rtl="0">
                        <a:spcBef>
                          <a:spcPts val="0"/>
                        </a:spcBef>
                        <a:spcAft>
                          <a:spcPts val="0"/>
                        </a:spcAft>
                        <a:buNone/>
                      </a:pPr>
                      <a:r>
                        <a:rPr lang="en-US" sz="1800" b="0" i="0" u="none" strike="noStrike">
                          <a:solidFill>
                            <a:schemeClr val="dk1"/>
                          </a:solidFill>
                          <a:latin typeface="Open Sans"/>
                          <a:ea typeface="Open Sans"/>
                          <a:cs typeface="Open Sans"/>
                          <a:sym typeface="Open Sans"/>
                        </a:rPr>
                        <a:t>Noam Chomsky </a:t>
                      </a:r>
                      <a:r>
                        <a:rPr lang="en-US" sz="1800"/>
                        <a:t>decries finite-state Markov Models</a:t>
                      </a:r>
                      <a:endParaRPr sz="1800"/>
                    </a:p>
                  </a:txBody>
                  <a:tcPr marL="91450" marR="91450" marT="45725" marB="45725"/>
                </a:tc>
                <a:extLst>
                  <a:ext uri="{0D108BD9-81ED-4DB2-BD59-A6C34878D82A}">
                    <a16:rowId xmlns:a16="http://schemas.microsoft.com/office/drawing/2014/main" val="10002"/>
                  </a:ext>
                </a:extLst>
              </a:tr>
              <a:tr h="888525">
                <a:tc>
                  <a:txBody>
                    <a:bodyPr/>
                    <a:lstStyle/>
                    <a:p>
                      <a:pPr marL="0" marR="0" lvl="0" indent="0" algn="l" rtl="0">
                        <a:spcBef>
                          <a:spcPts val="0"/>
                        </a:spcBef>
                        <a:spcAft>
                          <a:spcPts val="0"/>
                        </a:spcAft>
                        <a:buNone/>
                      </a:pPr>
                      <a:r>
                        <a:rPr lang="en-US" sz="1800"/>
                        <a:t>1980s</a:t>
                      </a:r>
                      <a:endParaRPr sz="1800"/>
                    </a:p>
                  </a:txBody>
                  <a:tcPr marL="91450" marR="91450" marT="45725" marB="45725"/>
                </a:tc>
                <a:tc>
                  <a:txBody>
                    <a:bodyPr/>
                    <a:lstStyle/>
                    <a:p>
                      <a:pPr marL="0" marR="0" lvl="0" indent="0" algn="l" rtl="0">
                        <a:spcBef>
                          <a:spcPts val="0"/>
                        </a:spcBef>
                        <a:spcAft>
                          <a:spcPts val="0"/>
                        </a:spcAft>
                        <a:buNone/>
                      </a:pPr>
                      <a:r>
                        <a:rPr lang="en-US" sz="1800"/>
                        <a:t>Fred Jelinek at IBM TJ Watson uses n-grams for ASR, think about 2 other ideas for models: (1) MT, (2) stock market prediction</a:t>
                      </a:r>
                      <a:endParaRPr sz="1800"/>
                    </a:p>
                  </a:txBody>
                  <a:tcPr marL="91450" marR="91450" marT="45725" marB="45725"/>
                </a:tc>
                <a:extLst>
                  <a:ext uri="{0D108BD9-81ED-4DB2-BD59-A6C34878D82A}">
                    <a16:rowId xmlns:a16="http://schemas.microsoft.com/office/drawing/2014/main" val="10003"/>
                  </a:ext>
                </a:extLst>
              </a:tr>
              <a:tr h="888525">
                <a:tc>
                  <a:txBody>
                    <a:bodyPr/>
                    <a:lstStyle/>
                    <a:p>
                      <a:pPr marL="0" marR="0" lvl="0" indent="0" algn="l" rtl="0">
                        <a:spcBef>
                          <a:spcPts val="0"/>
                        </a:spcBef>
                        <a:spcAft>
                          <a:spcPts val="0"/>
                        </a:spcAft>
                        <a:buNone/>
                      </a:pPr>
                      <a:r>
                        <a:rPr lang="en-US" sz="1800"/>
                        <a:t>1993</a:t>
                      </a:r>
                      <a:endParaRPr sz="1800"/>
                    </a:p>
                  </a:txBody>
                  <a:tcPr marL="91450" marR="91450" marT="45725" marB="45725"/>
                </a:tc>
                <a:tc>
                  <a:txBody>
                    <a:bodyPr/>
                    <a:lstStyle/>
                    <a:p>
                      <a:pPr marL="0" marR="0" lvl="0" indent="0" algn="l" rtl="0">
                        <a:spcBef>
                          <a:spcPts val="0"/>
                        </a:spcBef>
                        <a:spcAft>
                          <a:spcPts val="0"/>
                        </a:spcAft>
                        <a:buNone/>
                      </a:pPr>
                      <a:r>
                        <a:rPr lang="en-US" sz="1800" dirty="0"/>
                        <a:t>Jelinek left IBM to found CLSP at JHU</a:t>
                      </a:r>
                    </a:p>
                    <a:p>
                      <a:pPr marL="0" marR="0" lvl="0" indent="0" algn="l" rtl="0">
                        <a:spcBef>
                          <a:spcPts val="0"/>
                        </a:spcBef>
                        <a:spcAft>
                          <a:spcPts val="0"/>
                        </a:spcAft>
                        <a:buNone/>
                      </a:pPr>
                      <a:r>
                        <a:rPr lang="en-US" sz="1800" dirty="0"/>
                        <a:t>Peter Brown and Robert Mercer move to Renaissance Technology</a:t>
                      </a:r>
                    </a:p>
                    <a:p>
                      <a:pPr marL="0" marR="0" lvl="0" indent="0" algn="l" rtl="0">
                        <a:spcBef>
                          <a:spcPts val="0"/>
                        </a:spcBef>
                        <a:spcAft>
                          <a:spcPts val="0"/>
                        </a:spcAft>
                        <a:buNone/>
                      </a:pPr>
                      <a:endParaRPr sz="1800" dirty="0"/>
                    </a:p>
                  </a:txBody>
                  <a:tcPr marL="91450" marR="91450" marT="45725" marB="45725"/>
                </a:tc>
                <a:extLst>
                  <a:ext uri="{0D108BD9-81ED-4DB2-BD59-A6C34878D82A}">
                    <a16:rowId xmlns:a16="http://schemas.microsoft.com/office/drawing/2014/main" val="10004"/>
                  </a:ext>
                </a:extLst>
              </a:tr>
            </a:tbl>
          </a:graphicData>
        </a:graphic>
      </p:graphicFrame>
      <p:pic>
        <p:nvPicPr>
          <p:cNvPr id="428" name="Google Shape;428;p34" descr="225px-AAMarkov.jpg"/>
          <p:cNvPicPr preferRelativeResize="0"/>
          <p:nvPr/>
        </p:nvPicPr>
        <p:blipFill rotWithShape="1">
          <a:blip r:embed="rId3">
            <a:alphaModFix/>
          </a:blip>
          <a:srcRect/>
          <a:stretch/>
        </p:blipFill>
        <p:spPr>
          <a:xfrm>
            <a:off x="10018723" y="381000"/>
            <a:ext cx="1966767" cy="256116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E0E1A-C6E8-5C82-7073-5FAFB581FA90}"/>
              </a:ext>
            </a:extLst>
          </p:cNvPr>
          <p:cNvSpPr>
            <a:spLocks noGrp="1"/>
          </p:cNvSpPr>
          <p:nvPr>
            <p:ph type="title"/>
          </p:nvPr>
        </p:nvSpPr>
        <p:spPr/>
        <p:txBody>
          <a:bodyPr/>
          <a:lstStyle/>
          <a:p>
            <a:r>
              <a:rPr lang="en-US" dirty="0"/>
              <a:t>Generating with different n-gram LMs</a:t>
            </a:r>
          </a:p>
        </p:txBody>
      </p:sp>
      <p:graphicFrame>
        <p:nvGraphicFramePr>
          <p:cNvPr id="4" name="Table 4">
            <a:extLst>
              <a:ext uri="{FF2B5EF4-FFF2-40B4-BE49-F238E27FC236}">
                <a16:creationId xmlns:a16="http://schemas.microsoft.com/office/drawing/2014/main" id="{AED2DB18-519B-1B9E-9B54-ACED1E4D3B12}"/>
              </a:ext>
            </a:extLst>
          </p:cNvPr>
          <p:cNvGraphicFramePr>
            <a:graphicFrameLocks noGrp="1"/>
          </p:cNvGraphicFramePr>
          <p:nvPr>
            <p:extLst>
              <p:ext uri="{D42A27DB-BD31-4B8C-83A1-F6EECF244321}">
                <p14:modId xmlns:p14="http://schemas.microsoft.com/office/powerpoint/2010/main" val="1572268362"/>
              </p:ext>
            </p:extLst>
          </p:nvPr>
        </p:nvGraphicFramePr>
        <p:xfrm>
          <a:off x="1295830" y="1465193"/>
          <a:ext cx="8128000" cy="2992120"/>
        </p:xfrm>
        <a:graphic>
          <a:graphicData uri="http://schemas.openxmlformats.org/drawingml/2006/table">
            <a:tbl>
              <a:tblPr firstRow="1" bandRow="1">
                <a:tableStyleId>{3C2FFA5D-87B4-456A-9821-1D502468CF0F}</a:tableStyleId>
              </a:tblPr>
              <a:tblGrid>
                <a:gridCol w="1757336">
                  <a:extLst>
                    <a:ext uri="{9D8B030D-6E8A-4147-A177-3AD203B41FA5}">
                      <a16:colId xmlns:a16="http://schemas.microsoft.com/office/drawing/2014/main" val="2842032307"/>
                    </a:ext>
                  </a:extLst>
                </a:gridCol>
                <a:gridCol w="6370664">
                  <a:extLst>
                    <a:ext uri="{9D8B030D-6E8A-4147-A177-3AD203B41FA5}">
                      <a16:colId xmlns:a16="http://schemas.microsoft.com/office/drawing/2014/main" val="3048402411"/>
                    </a:ext>
                  </a:extLst>
                </a:gridCol>
              </a:tblGrid>
              <a:tr h="370840">
                <a:tc>
                  <a:txBody>
                    <a:bodyPr/>
                    <a:lstStyle/>
                    <a:p>
                      <a:r>
                        <a:rPr lang="en-US" dirty="0"/>
                        <a:t>Model</a:t>
                      </a:r>
                    </a:p>
                  </a:txBody>
                  <a:tcPr/>
                </a:tc>
                <a:tc>
                  <a:txBody>
                    <a:bodyPr/>
                    <a:lstStyle/>
                    <a:p>
                      <a:r>
                        <a:rPr lang="en-US" dirty="0"/>
                        <a:t>Generated Output</a:t>
                      </a:r>
                    </a:p>
                  </a:txBody>
                  <a:tcPr/>
                </a:tc>
                <a:extLst>
                  <a:ext uri="{0D108BD9-81ED-4DB2-BD59-A6C34878D82A}">
                    <a16:rowId xmlns:a16="http://schemas.microsoft.com/office/drawing/2014/main" val="430835383"/>
                  </a:ext>
                </a:extLst>
              </a:tr>
              <a:tr h="370840">
                <a:tc>
                  <a:txBody>
                    <a:bodyPr/>
                    <a:lstStyle/>
                    <a:p>
                      <a:r>
                        <a:rPr lang="en-US" dirty="0"/>
                        <a:t>Unigram</a:t>
                      </a:r>
                    </a:p>
                  </a:txBody>
                  <a:tcPr/>
                </a:tc>
                <a:tc>
                  <a:txBody>
                    <a:bodyPr/>
                    <a:lstStyle/>
                    <a:p>
                      <a:r>
                        <a:rPr lang="en-US" sz="1400" b="0" u="none" strike="noStrike" cap="none" dirty="0">
                          <a:solidFill>
                            <a:srgbClr val="000000"/>
                          </a:solidFill>
                          <a:effectLst/>
                          <a:sym typeface="Arial"/>
                        </a:rPr>
                        <a:t>Months the my and issue of year foreign new exchange’s </a:t>
                      </a:r>
                      <a:r>
                        <a:rPr lang="en-US" sz="1400" b="0" u="none" strike="noStrike" cap="none" dirty="0" err="1">
                          <a:solidFill>
                            <a:srgbClr val="000000"/>
                          </a:solidFill>
                          <a:effectLst/>
                          <a:sym typeface="Arial"/>
                        </a:rPr>
                        <a:t>september</a:t>
                      </a:r>
                      <a:endParaRPr lang="en-US" sz="1400" b="0" u="none" strike="noStrike" cap="none" dirty="0">
                        <a:solidFill>
                          <a:srgbClr val="000000"/>
                        </a:solidFill>
                        <a:effectLst/>
                        <a:sym typeface="Arial"/>
                      </a:endParaRPr>
                    </a:p>
                    <a:p>
                      <a:r>
                        <a:rPr lang="en-US" sz="1400" b="0" u="none" strike="noStrike" cap="none" dirty="0">
                          <a:solidFill>
                            <a:srgbClr val="000000"/>
                          </a:solidFill>
                          <a:effectLst/>
                          <a:sym typeface="Arial"/>
                        </a:rPr>
                        <a:t>were recession exchange new endorsed a acquire to six executives</a:t>
                      </a:r>
                      <a:endParaRPr lang="en-US" dirty="0"/>
                    </a:p>
                  </a:txBody>
                  <a:tcPr/>
                </a:tc>
                <a:extLst>
                  <a:ext uri="{0D108BD9-81ED-4DB2-BD59-A6C34878D82A}">
                    <a16:rowId xmlns:a16="http://schemas.microsoft.com/office/drawing/2014/main" val="1309484368"/>
                  </a:ext>
                </a:extLst>
              </a:tr>
              <a:tr h="370840">
                <a:tc>
                  <a:txBody>
                    <a:bodyPr/>
                    <a:lstStyle/>
                    <a:p>
                      <a:r>
                        <a:rPr lang="en-US" dirty="0"/>
                        <a:t>Bigram</a:t>
                      </a:r>
                    </a:p>
                  </a:txBody>
                  <a:tcPr/>
                </a:tc>
                <a:tc>
                  <a:txBody>
                    <a:bodyPr/>
                    <a:lstStyle/>
                    <a:p>
                      <a:r>
                        <a:rPr lang="en-US" sz="1400" b="0" u="none" strike="noStrike" cap="none" dirty="0">
                          <a:solidFill>
                            <a:srgbClr val="000000"/>
                          </a:solidFill>
                          <a:effectLst/>
                          <a:sym typeface="Arial"/>
                        </a:rPr>
                        <a:t>Last December through the way to preserve the Hudson corporation N. B. E. C. Taylor would seem to complete the major central planners one </a:t>
                      </a:r>
                    </a:p>
                    <a:p>
                      <a:r>
                        <a:rPr lang="en-US" sz="1400" b="0" u="none" strike="noStrike" cap="none" dirty="0">
                          <a:solidFill>
                            <a:srgbClr val="000000"/>
                          </a:solidFill>
                          <a:effectLst/>
                          <a:sym typeface="Arial"/>
                        </a:rPr>
                        <a:t>point five percent of U. S. E. has already old M. X. corporation of living on information such as more frequently fishing to keep her</a:t>
                      </a:r>
                    </a:p>
                    <a:p>
                      <a:endParaRPr lang="en-US" dirty="0"/>
                    </a:p>
                  </a:txBody>
                  <a:tcPr/>
                </a:tc>
                <a:extLst>
                  <a:ext uri="{0D108BD9-81ED-4DB2-BD59-A6C34878D82A}">
                    <a16:rowId xmlns:a16="http://schemas.microsoft.com/office/drawing/2014/main" val="4178274545"/>
                  </a:ext>
                </a:extLst>
              </a:tr>
              <a:tr h="370840">
                <a:tc>
                  <a:txBody>
                    <a:bodyPr/>
                    <a:lstStyle/>
                    <a:p>
                      <a:r>
                        <a:rPr lang="en-US" dirty="0"/>
                        <a:t>Trigram</a:t>
                      </a:r>
                    </a:p>
                  </a:txBody>
                  <a:tcPr/>
                </a:tc>
                <a:tc>
                  <a:txBody>
                    <a:bodyPr/>
                    <a:lstStyle/>
                    <a:p>
                      <a:r>
                        <a:rPr lang="en-US" sz="1400" b="0" u="none" strike="noStrike" cap="none" dirty="0">
                          <a:solidFill>
                            <a:srgbClr val="000000"/>
                          </a:solidFill>
                          <a:effectLst/>
                          <a:sym typeface="Arial"/>
                        </a:rPr>
                        <a:t>They also point to ninety nine point six billion dollars from two hundred four oh six three percent of the rates of interest stores as Mexico and Brazil on market conditions</a:t>
                      </a:r>
                    </a:p>
                    <a:p>
                      <a:endParaRPr lang="en-US" dirty="0"/>
                    </a:p>
                  </a:txBody>
                  <a:tcPr/>
                </a:tc>
                <a:extLst>
                  <a:ext uri="{0D108BD9-81ED-4DB2-BD59-A6C34878D82A}">
                    <a16:rowId xmlns:a16="http://schemas.microsoft.com/office/drawing/2014/main" val="2502232241"/>
                  </a:ext>
                </a:extLst>
              </a:tr>
            </a:tbl>
          </a:graphicData>
        </a:graphic>
      </p:graphicFrame>
    </p:spTree>
    <p:extLst>
      <p:ext uri="{BB962C8B-B14F-4D97-AF65-F5344CB8AC3E}">
        <p14:creationId xmlns:p14="http://schemas.microsoft.com/office/powerpoint/2010/main" val="475829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3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a:t>Language Modeling</a:t>
            </a:r>
            <a:endParaRPr/>
          </a:p>
        </p:txBody>
      </p:sp>
      <p:sp>
        <p:nvSpPr>
          <p:cNvPr id="460" name="Google Shape;460;p3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A50021"/>
              </a:buClr>
              <a:buSzPts val="2400"/>
              <a:buNone/>
            </a:pPr>
            <a:r>
              <a:rPr lang="en-US">
                <a:solidFill>
                  <a:srgbClr val="A50021"/>
                </a:solidFill>
                <a:latin typeface="Calibri"/>
                <a:ea typeface="Calibri"/>
                <a:cs typeface="Calibri"/>
                <a:sym typeface="Calibri"/>
              </a:rPr>
              <a:t>Estimating N-gram Probabilities</a:t>
            </a:r>
            <a:endParaRPr>
              <a:latin typeface="Calibri"/>
              <a:ea typeface="Calibri"/>
              <a:cs typeface="Calibri"/>
              <a:sym typeface="Calibri"/>
            </a:endParaRPr>
          </a:p>
          <a:p>
            <a:pPr marL="0" lvl="0" indent="0" algn="l" rtl="0">
              <a:lnSpc>
                <a:spcPct val="90000"/>
              </a:lnSpc>
              <a:spcBef>
                <a:spcPts val="1000"/>
              </a:spcBef>
              <a:spcAft>
                <a:spcPts val="0"/>
              </a:spcAft>
              <a:buClr>
                <a:srgbClr val="888888"/>
              </a:buClr>
              <a:buSzPts val="2400"/>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9"/>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Estimating bigram probabilities</a:t>
            </a:r>
            <a:endParaRPr/>
          </a:p>
        </p:txBody>
      </p:sp>
      <p:sp>
        <p:nvSpPr>
          <p:cNvPr id="467" name="Google Shape;467;p39"/>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latin typeface="Calibri"/>
                <a:ea typeface="Calibri"/>
                <a:cs typeface="Calibri"/>
                <a:sym typeface="Calibri"/>
              </a:rPr>
              <a:t>The Maximum Likelihood Estimate</a:t>
            </a:r>
            <a:endParaRPr/>
          </a:p>
        </p:txBody>
      </p:sp>
      <p:pic>
        <p:nvPicPr>
          <p:cNvPr id="468" name="Google Shape;468;p39"/>
          <p:cNvPicPr preferRelativeResize="0"/>
          <p:nvPr/>
        </p:nvPicPr>
        <p:blipFill rotWithShape="1">
          <a:blip r:embed="rId3">
            <a:alphaModFix/>
          </a:blip>
          <a:srcRect/>
          <a:stretch/>
        </p:blipFill>
        <p:spPr>
          <a:xfrm>
            <a:off x="2352430" y="2163890"/>
            <a:ext cx="7213600" cy="1671672"/>
          </a:xfrm>
          <a:prstGeom prst="rect">
            <a:avLst/>
          </a:prstGeom>
          <a:noFill/>
          <a:ln>
            <a:noFill/>
          </a:ln>
        </p:spPr>
      </p:pic>
      <p:pic>
        <p:nvPicPr>
          <p:cNvPr id="469" name="Google Shape;469;p39"/>
          <p:cNvPicPr preferRelativeResize="0"/>
          <p:nvPr/>
        </p:nvPicPr>
        <p:blipFill rotWithShape="1">
          <a:blip r:embed="rId4">
            <a:alphaModFix/>
          </a:blip>
          <a:srcRect/>
          <a:stretch/>
        </p:blipFill>
        <p:spPr>
          <a:xfrm>
            <a:off x="2828915" y="4602290"/>
            <a:ext cx="6117088" cy="167167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40"/>
          <p:cNvSpPr txBox="1">
            <a:spLocks noGrp="1"/>
          </p:cNvSpPr>
          <p:nvPr>
            <p:ph type="title"/>
          </p:nvPr>
        </p:nvSpPr>
        <p:spPr>
          <a:xfrm>
            <a:off x="1828800" y="274637"/>
            <a:ext cx="9855200" cy="9191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An example</a:t>
            </a:r>
            <a:endParaRPr/>
          </a:p>
        </p:txBody>
      </p:sp>
      <p:sp>
        <p:nvSpPr>
          <p:cNvPr id="476" name="Google Shape;476;p40"/>
          <p:cNvSpPr txBox="1">
            <a:spLocks noGrp="1"/>
          </p:cNvSpPr>
          <p:nvPr>
            <p:ph type="body" idx="1"/>
          </p:nvPr>
        </p:nvSpPr>
        <p:spPr>
          <a:xfrm>
            <a:off x="5181600" y="1803400"/>
            <a:ext cx="7213600" cy="2032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3200"/>
              <a:buNone/>
            </a:pPr>
            <a:r>
              <a:rPr lang="en-US" sz="3200">
                <a:latin typeface="Calibri"/>
                <a:ea typeface="Calibri"/>
                <a:cs typeface="Calibri"/>
                <a:sym typeface="Calibri"/>
              </a:rPr>
              <a:t>&lt;s&gt; I am Sam &lt;/s&gt;</a:t>
            </a:r>
            <a:endParaRPr/>
          </a:p>
          <a:p>
            <a:pPr marL="0" lvl="0" indent="0" algn="l" rtl="0">
              <a:lnSpc>
                <a:spcPct val="90000"/>
              </a:lnSpc>
              <a:spcBef>
                <a:spcPts val="1000"/>
              </a:spcBef>
              <a:spcAft>
                <a:spcPts val="0"/>
              </a:spcAft>
              <a:buClr>
                <a:schemeClr val="dk1"/>
              </a:buClr>
              <a:buSzPts val="3200"/>
              <a:buNone/>
            </a:pPr>
            <a:r>
              <a:rPr lang="en-US" sz="3200">
                <a:latin typeface="Calibri"/>
                <a:ea typeface="Calibri"/>
                <a:cs typeface="Calibri"/>
                <a:sym typeface="Calibri"/>
              </a:rPr>
              <a:t>&lt;s&gt; Sam I am &lt;/s&gt;</a:t>
            </a:r>
            <a:endParaRPr/>
          </a:p>
          <a:p>
            <a:pPr marL="0" lvl="0" indent="0" algn="l" rtl="0">
              <a:lnSpc>
                <a:spcPct val="90000"/>
              </a:lnSpc>
              <a:spcBef>
                <a:spcPts val="1000"/>
              </a:spcBef>
              <a:spcAft>
                <a:spcPts val="0"/>
              </a:spcAft>
              <a:buClr>
                <a:schemeClr val="dk1"/>
              </a:buClr>
              <a:buSzPts val="3200"/>
              <a:buNone/>
            </a:pPr>
            <a:r>
              <a:rPr lang="en-US" sz="3200">
                <a:latin typeface="Calibri"/>
                <a:ea typeface="Calibri"/>
                <a:cs typeface="Calibri"/>
                <a:sym typeface="Calibri"/>
              </a:rPr>
              <a:t>&lt;s&gt; I do not like green eggs and ham &lt;/s&gt;</a:t>
            </a:r>
            <a:endParaRPr/>
          </a:p>
          <a:p>
            <a:pPr marL="0" lvl="0" indent="0" algn="l" rtl="0">
              <a:lnSpc>
                <a:spcPct val="90000"/>
              </a:lnSpc>
              <a:spcBef>
                <a:spcPts val="1000"/>
              </a:spcBef>
              <a:spcAft>
                <a:spcPts val="0"/>
              </a:spcAft>
              <a:buClr>
                <a:schemeClr val="dk1"/>
              </a:buClr>
              <a:buSzPts val="2667"/>
              <a:buNone/>
            </a:pPr>
            <a:endParaRPr sz="2667">
              <a:latin typeface="Calibri"/>
              <a:ea typeface="Calibri"/>
              <a:cs typeface="Calibri"/>
              <a:sym typeface="Calibri"/>
            </a:endParaRPr>
          </a:p>
          <a:p>
            <a:pPr marL="0" lvl="0" indent="0" algn="l" rtl="0">
              <a:lnSpc>
                <a:spcPct val="90000"/>
              </a:lnSpc>
              <a:spcBef>
                <a:spcPts val="1000"/>
              </a:spcBef>
              <a:spcAft>
                <a:spcPts val="0"/>
              </a:spcAft>
              <a:buClr>
                <a:schemeClr val="dk1"/>
              </a:buClr>
              <a:buSzPts val="2667"/>
              <a:buNone/>
            </a:pPr>
            <a:endParaRPr sz="2667">
              <a:latin typeface="Calibri"/>
              <a:ea typeface="Calibri"/>
              <a:cs typeface="Calibri"/>
              <a:sym typeface="Calibri"/>
            </a:endParaRPr>
          </a:p>
          <a:p>
            <a:pPr marL="0" lvl="0" indent="0" algn="l" rtl="0">
              <a:lnSpc>
                <a:spcPct val="90000"/>
              </a:lnSpc>
              <a:spcBef>
                <a:spcPts val="1000"/>
              </a:spcBef>
              <a:spcAft>
                <a:spcPts val="0"/>
              </a:spcAft>
              <a:buClr>
                <a:schemeClr val="dk1"/>
              </a:buClr>
              <a:buSzPts val="2667"/>
              <a:buNone/>
            </a:pPr>
            <a:endParaRPr sz="2667">
              <a:latin typeface="Calibri"/>
              <a:ea typeface="Calibri"/>
              <a:cs typeface="Calibri"/>
              <a:sym typeface="Calibri"/>
            </a:endParaRPr>
          </a:p>
          <a:p>
            <a:pPr marL="0" lvl="0" indent="0" algn="l" rtl="0">
              <a:lnSpc>
                <a:spcPct val="90000"/>
              </a:lnSpc>
              <a:spcBef>
                <a:spcPts val="1000"/>
              </a:spcBef>
              <a:spcAft>
                <a:spcPts val="0"/>
              </a:spcAft>
              <a:buClr>
                <a:schemeClr val="dk1"/>
              </a:buClr>
              <a:buSzPts val="2667"/>
              <a:buNone/>
            </a:pPr>
            <a:endParaRPr sz="2667">
              <a:latin typeface="Calibri"/>
              <a:ea typeface="Calibri"/>
              <a:cs typeface="Calibri"/>
              <a:sym typeface="Calibri"/>
            </a:endParaRPr>
          </a:p>
          <a:p>
            <a:pPr marL="0" lvl="0" indent="0" algn="l" rtl="0">
              <a:lnSpc>
                <a:spcPct val="90000"/>
              </a:lnSpc>
              <a:spcBef>
                <a:spcPts val="1000"/>
              </a:spcBef>
              <a:spcAft>
                <a:spcPts val="0"/>
              </a:spcAft>
              <a:buClr>
                <a:schemeClr val="dk1"/>
              </a:buClr>
              <a:buSzPts val="2667"/>
              <a:buNone/>
            </a:pPr>
            <a:endParaRPr sz="2667">
              <a:latin typeface="Calibri"/>
              <a:ea typeface="Calibri"/>
              <a:cs typeface="Calibri"/>
              <a:sym typeface="Calibri"/>
            </a:endParaRPr>
          </a:p>
          <a:p>
            <a:pPr marL="0" lvl="0" indent="0" algn="l" rtl="0">
              <a:lnSpc>
                <a:spcPct val="90000"/>
              </a:lnSpc>
              <a:spcBef>
                <a:spcPts val="1000"/>
              </a:spcBef>
              <a:spcAft>
                <a:spcPts val="0"/>
              </a:spcAft>
              <a:buClr>
                <a:schemeClr val="dk1"/>
              </a:buClr>
              <a:buSzPts val="2667"/>
              <a:buNone/>
            </a:pPr>
            <a:endParaRPr sz="2667">
              <a:latin typeface="Calibri"/>
              <a:ea typeface="Calibri"/>
              <a:cs typeface="Calibri"/>
              <a:sym typeface="Calibri"/>
            </a:endParaRPr>
          </a:p>
          <a:p>
            <a:pPr marL="0" lvl="0" indent="0" algn="l" rtl="0">
              <a:lnSpc>
                <a:spcPct val="90000"/>
              </a:lnSpc>
              <a:spcBef>
                <a:spcPts val="1000"/>
              </a:spcBef>
              <a:spcAft>
                <a:spcPts val="0"/>
              </a:spcAft>
              <a:buClr>
                <a:schemeClr val="dk1"/>
              </a:buClr>
              <a:buSzPts val="2667"/>
              <a:buNone/>
            </a:pPr>
            <a:endParaRPr sz="2667">
              <a:latin typeface="Calibri"/>
              <a:ea typeface="Calibri"/>
              <a:cs typeface="Calibri"/>
              <a:sym typeface="Calibri"/>
            </a:endParaRPr>
          </a:p>
        </p:txBody>
      </p:sp>
      <p:pic>
        <p:nvPicPr>
          <p:cNvPr id="477" name="Google Shape;477;p40" descr="sam.tiff"/>
          <p:cNvPicPr preferRelativeResize="0"/>
          <p:nvPr/>
        </p:nvPicPr>
        <p:blipFill rotWithShape="1">
          <a:blip r:embed="rId3">
            <a:alphaModFix/>
          </a:blip>
          <a:srcRect/>
          <a:stretch/>
        </p:blipFill>
        <p:spPr>
          <a:xfrm>
            <a:off x="304800" y="4394376"/>
            <a:ext cx="11683999" cy="1269824"/>
          </a:xfrm>
          <a:prstGeom prst="rect">
            <a:avLst/>
          </a:prstGeom>
          <a:noFill/>
          <a:ln>
            <a:noFill/>
          </a:ln>
        </p:spPr>
      </p:pic>
      <p:pic>
        <p:nvPicPr>
          <p:cNvPr id="478" name="Google Shape;478;p40"/>
          <p:cNvPicPr preferRelativeResize="0"/>
          <p:nvPr/>
        </p:nvPicPr>
        <p:blipFill rotWithShape="1">
          <a:blip r:embed="rId4">
            <a:alphaModFix/>
          </a:blip>
          <a:srcRect/>
          <a:stretch/>
        </p:blipFill>
        <p:spPr>
          <a:xfrm>
            <a:off x="203200" y="2071593"/>
            <a:ext cx="4572000" cy="124943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2" name="Google Shape;108;p3">
            <a:extLst>
              <a:ext uri="{FF2B5EF4-FFF2-40B4-BE49-F238E27FC236}">
                <a16:creationId xmlns:a16="http://schemas.microsoft.com/office/drawing/2014/main" id="{03BAE3EA-F9C9-7F64-EBE0-83473D1A8584}"/>
              </a:ext>
            </a:extLst>
          </p:cNvPr>
          <p:cNvPicPr preferRelativeResize="0"/>
          <p:nvPr/>
        </p:nvPicPr>
        <p:blipFill rotWithShape="1">
          <a:blip r:embed="rId3">
            <a:alphaModFix/>
          </a:blip>
          <a:srcRect/>
          <a:stretch/>
        </p:blipFill>
        <p:spPr>
          <a:xfrm>
            <a:off x="7799832" y="1267968"/>
            <a:ext cx="5199888" cy="5199888"/>
          </a:xfrm>
          <a:prstGeom prst="rect">
            <a:avLst/>
          </a:prstGeom>
          <a:noFill/>
          <a:ln>
            <a:noFill/>
          </a:ln>
        </p:spPr>
      </p:pic>
      <p:sp>
        <p:nvSpPr>
          <p:cNvPr id="113" name="Google Shape;113;p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Uncertainty</a:t>
            </a:r>
            <a:endParaRPr dirty="0"/>
          </a:p>
        </p:txBody>
      </p:sp>
      <p:sp>
        <p:nvSpPr>
          <p:cNvPr id="114" name="Google Shape;114;p4"/>
          <p:cNvSpPr txBox="1">
            <a:spLocks noGrp="1"/>
          </p:cNvSpPr>
          <p:nvPr>
            <p:ph type="body" idx="1"/>
          </p:nvPr>
        </p:nvSpPr>
        <p:spPr>
          <a:xfrm>
            <a:off x="399673" y="1348547"/>
            <a:ext cx="8290969" cy="4793836"/>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chemeClr val="dk1"/>
              </a:buClr>
              <a:buSzPts val="2400"/>
              <a:buNone/>
            </a:pPr>
            <a:r>
              <a:rPr lang="en-US" sz="2400" dirty="0"/>
              <a:t>General situation:</a:t>
            </a:r>
            <a:endParaRPr lang="en-US" dirty="0"/>
          </a:p>
          <a:p>
            <a:pPr marL="1143000" lvl="2" indent="-127000" algn="l" rtl="0">
              <a:lnSpc>
                <a:spcPct val="80000"/>
              </a:lnSpc>
              <a:spcBef>
                <a:spcPts val="500"/>
              </a:spcBef>
              <a:spcAft>
                <a:spcPts val="0"/>
              </a:spcAft>
              <a:buClr>
                <a:schemeClr val="dk1"/>
              </a:buClr>
              <a:buSzPts val="1600"/>
              <a:buNone/>
            </a:pPr>
            <a:endParaRPr lang="en-US" sz="1600" dirty="0"/>
          </a:p>
          <a:p>
            <a:pPr marL="685800" lvl="1" indent="-228600" algn="l" rtl="0">
              <a:lnSpc>
                <a:spcPct val="80000"/>
              </a:lnSpc>
              <a:spcBef>
                <a:spcPts val="500"/>
              </a:spcBef>
              <a:spcAft>
                <a:spcPts val="0"/>
              </a:spcAft>
              <a:buClr>
                <a:schemeClr val="dk1"/>
              </a:buClr>
              <a:buSzPts val="2000"/>
              <a:buChar char="•"/>
            </a:pPr>
            <a:r>
              <a:rPr lang="en-US" sz="2000" b="1" dirty="0"/>
              <a:t>Observed variables (evidence)</a:t>
            </a:r>
            <a:r>
              <a:rPr lang="en-US" sz="2000" dirty="0"/>
              <a:t>: Agent knows certain things about the state of the world (e.g., sensor readings or symptoms)</a:t>
            </a:r>
            <a:endParaRPr lang="en-US" dirty="0"/>
          </a:p>
          <a:p>
            <a:pPr marL="2057400" lvl="4" indent="-152400" algn="l" rtl="0">
              <a:lnSpc>
                <a:spcPct val="80000"/>
              </a:lnSpc>
              <a:spcBef>
                <a:spcPts val="500"/>
              </a:spcBef>
              <a:spcAft>
                <a:spcPts val="0"/>
              </a:spcAft>
              <a:buClr>
                <a:schemeClr val="dk1"/>
              </a:buClr>
              <a:buSzPts val="1200"/>
              <a:buNone/>
            </a:pPr>
            <a:endParaRPr lang="en-US" sz="1200" dirty="0"/>
          </a:p>
          <a:p>
            <a:pPr marL="685800" lvl="1" indent="-228600" algn="l" rtl="0">
              <a:lnSpc>
                <a:spcPct val="80000"/>
              </a:lnSpc>
              <a:spcBef>
                <a:spcPts val="500"/>
              </a:spcBef>
              <a:spcAft>
                <a:spcPts val="0"/>
              </a:spcAft>
              <a:buClr>
                <a:schemeClr val="dk1"/>
              </a:buClr>
              <a:buSzPts val="2000"/>
              <a:buChar char="•"/>
            </a:pPr>
            <a:r>
              <a:rPr lang="en-US" sz="2000" b="1" dirty="0"/>
              <a:t>Unobserved variables (states)</a:t>
            </a:r>
            <a:r>
              <a:rPr lang="en-US" sz="2000" dirty="0"/>
              <a:t>: Agent needs to reason about other aspects (e.g. where an object is or what disease is present)</a:t>
            </a:r>
            <a:endParaRPr lang="en-US" dirty="0"/>
          </a:p>
          <a:p>
            <a:pPr marL="2057400" lvl="4" indent="-152400" algn="l" rtl="0">
              <a:lnSpc>
                <a:spcPct val="80000"/>
              </a:lnSpc>
              <a:spcBef>
                <a:spcPts val="500"/>
              </a:spcBef>
              <a:spcAft>
                <a:spcPts val="0"/>
              </a:spcAft>
              <a:buClr>
                <a:schemeClr val="dk1"/>
              </a:buClr>
              <a:buSzPts val="1200"/>
              <a:buNone/>
            </a:pPr>
            <a:endParaRPr lang="en-US" sz="1200" dirty="0"/>
          </a:p>
          <a:p>
            <a:pPr marL="685800" lvl="1" indent="-228600" algn="l" rtl="0">
              <a:lnSpc>
                <a:spcPct val="80000"/>
              </a:lnSpc>
              <a:spcBef>
                <a:spcPts val="500"/>
              </a:spcBef>
              <a:spcAft>
                <a:spcPts val="0"/>
              </a:spcAft>
              <a:buClr>
                <a:schemeClr val="dk1"/>
              </a:buClr>
              <a:buSzPts val="2000"/>
              <a:buChar char="•"/>
            </a:pPr>
            <a:r>
              <a:rPr lang="en-US" sz="2000" b="1" dirty="0"/>
              <a:t>Model</a:t>
            </a:r>
            <a:r>
              <a:rPr lang="en-US" sz="2000" dirty="0"/>
              <a:t>: Agent knows something about how the known variables relate to the unknown variables</a:t>
            </a:r>
            <a:endParaRPr lang="en-US" sz="2400" dirty="0"/>
          </a:p>
          <a:p>
            <a:pPr marL="2971800" lvl="6" indent="-152400" algn="l" rtl="0">
              <a:lnSpc>
                <a:spcPct val="80000"/>
              </a:lnSpc>
              <a:spcBef>
                <a:spcPts val="500"/>
              </a:spcBef>
              <a:spcAft>
                <a:spcPts val="0"/>
              </a:spcAft>
              <a:buClr>
                <a:schemeClr val="dk1"/>
              </a:buClr>
              <a:buSzPts val="1200"/>
              <a:buNone/>
            </a:pPr>
            <a:endParaRPr lang="en-US" sz="1200" dirty="0"/>
          </a:p>
          <a:p>
            <a:pPr marL="0" lvl="0" indent="0" algn="l" rtl="0">
              <a:lnSpc>
                <a:spcPct val="80000"/>
              </a:lnSpc>
              <a:spcBef>
                <a:spcPts val="1000"/>
              </a:spcBef>
              <a:spcAft>
                <a:spcPts val="0"/>
              </a:spcAft>
              <a:buClr>
                <a:schemeClr val="dk1"/>
              </a:buClr>
              <a:buSzPts val="2400"/>
              <a:buNone/>
            </a:pPr>
            <a:r>
              <a:rPr lang="en-US" sz="2400" dirty="0"/>
              <a:t>Probabilistic reasoning gives us a framework for managing our beliefs and knowledge</a:t>
            </a:r>
            <a:endParaRPr lang="en-US" dirty="0"/>
          </a:p>
        </p:txBody>
      </p:sp>
      <p:sp>
        <p:nvSpPr>
          <p:cNvPr id="3" name="Rectangle 2">
            <a:extLst>
              <a:ext uri="{FF2B5EF4-FFF2-40B4-BE49-F238E27FC236}">
                <a16:creationId xmlns:a16="http://schemas.microsoft.com/office/drawing/2014/main" id="{ABA058B9-B1C2-6B10-47B8-2B704FE3E30E}"/>
              </a:ext>
            </a:extLst>
          </p:cNvPr>
          <p:cNvSpPr/>
          <p:nvPr/>
        </p:nvSpPr>
        <p:spPr>
          <a:xfrm>
            <a:off x="11169920" y="-169048"/>
            <a:ext cx="1244813" cy="1606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73103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How much history should we use?</a:t>
            </a:r>
            <a:endParaRPr/>
          </a:p>
        </p:txBody>
      </p:sp>
      <mc:AlternateContent xmlns:mc="http://schemas.openxmlformats.org/markup-compatibility/2006">
        <mc:Choice xmlns:a14="http://schemas.microsoft.com/office/drawing/2010/main" Requires="a14">
          <p:graphicFrame>
            <p:nvGraphicFramePr>
              <p:cNvPr id="419" name="Google Shape;419;p33"/>
              <p:cNvGraphicFramePr/>
              <p:nvPr>
                <p:extLst>
                  <p:ext uri="{D42A27DB-BD31-4B8C-83A1-F6EECF244321}">
                    <p14:modId xmlns:p14="http://schemas.microsoft.com/office/powerpoint/2010/main" val="1675934551"/>
                  </p:ext>
                </p:extLst>
              </p:nvPr>
            </p:nvGraphicFramePr>
            <p:xfrm>
              <a:off x="504419" y="1461414"/>
              <a:ext cx="10964327" cy="4061876"/>
            </p:xfrm>
            <a:graphic>
              <a:graphicData uri="http://schemas.openxmlformats.org/drawingml/2006/table">
                <a:tbl>
                  <a:tblPr firstRow="1" bandRow="1">
                    <a:noFill/>
                    <a:tableStyleId>{26F4AAFC-9C9B-4110-8E2A-E79AC4F4A6CE}</a:tableStyleId>
                  </a:tblPr>
                  <a:tblGrid>
                    <a:gridCol w="1273677">
                      <a:extLst>
                        <a:ext uri="{9D8B030D-6E8A-4147-A177-3AD203B41FA5}">
                          <a16:colId xmlns:a16="http://schemas.microsoft.com/office/drawing/2014/main" val="20000"/>
                        </a:ext>
                      </a:extLst>
                    </a:gridCol>
                    <a:gridCol w="2178388">
                      <a:extLst>
                        <a:ext uri="{9D8B030D-6E8A-4147-A177-3AD203B41FA5}">
                          <a16:colId xmlns:a16="http://schemas.microsoft.com/office/drawing/2014/main" val="20001"/>
                        </a:ext>
                      </a:extLst>
                    </a:gridCol>
                    <a:gridCol w="2241554">
                      <a:extLst>
                        <a:ext uri="{9D8B030D-6E8A-4147-A177-3AD203B41FA5}">
                          <a16:colId xmlns:a16="http://schemas.microsoft.com/office/drawing/2014/main" val="20002"/>
                        </a:ext>
                      </a:extLst>
                    </a:gridCol>
                    <a:gridCol w="5270708">
                      <a:extLst>
                        <a:ext uri="{9D8B030D-6E8A-4147-A177-3AD203B41FA5}">
                          <a16:colId xmlns:a16="http://schemas.microsoft.com/office/drawing/2014/main" val="20003"/>
                        </a:ext>
                      </a:extLst>
                    </a:gridCol>
                  </a:tblGrid>
                  <a:tr h="370850">
                    <a:tc>
                      <a:txBody>
                        <a:bodyPr/>
                        <a:lstStyle/>
                        <a:p>
                          <a:pPr marL="0" marR="0" lvl="0" indent="0" algn="l" rtl="0">
                            <a:spcBef>
                              <a:spcPts val="0"/>
                            </a:spcBef>
                            <a:spcAft>
                              <a:spcPts val="0"/>
                            </a:spcAft>
                            <a:buNone/>
                          </a:pPr>
                          <a:endParaRPr sz="1800" dirty="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0"/>
                      </a:ext>
                    </a:extLst>
                  </a:tr>
                  <a:tr h="840350">
                    <a:tc>
                      <a:txBody>
                        <a:bodyPr/>
                        <a:lstStyle/>
                        <a:p>
                          <a:pPr marL="0" marR="0" lvl="0" indent="0" algn="l" rtl="0">
                            <a:spcBef>
                              <a:spcPts val="0"/>
                            </a:spcBef>
                            <a:spcAft>
                              <a:spcPts val="0"/>
                            </a:spcAft>
                            <a:buNone/>
                          </a:pPr>
                          <a:r>
                            <a:rPr lang="en-US" sz="1800"/>
                            <a:t>unigram</a:t>
                          </a:r>
                          <a:endParaRPr sz="1800"/>
                        </a:p>
                      </a:txBody>
                      <a:tcPr marL="91450" marR="91450" marT="45725" marB="45725"/>
                    </a:tc>
                    <a:tc>
                      <a:txBody>
                        <a:bodyPr/>
                        <a:lstStyle/>
                        <a:p>
                          <a:pPr marL="0" marR="0" lvl="0" indent="0" algn="l" rtl="0">
                            <a:spcBef>
                              <a:spcPts val="0"/>
                            </a:spcBef>
                            <a:spcAft>
                              <a:spcPts val="0"/>
                            </a:spcAft>
                            <a:buNone/>
                          </a:pPr>
                          <a:r>
                            <a:rPr lang="en-US" sz="1800" b="1"/>
                            <a:t>no history</a:t>
                          </a:r>
                          <a:endParaRPr sz="1800" b="1"/>
                        </a:p>
                      </a:txBody>
                      <a:tcPr marL="91450" marR="91450" marT="45725" marB="45725"/>
                    </a:tc>
                    <a:tc>
                      <a:txBody>
                        <a:bodyPr/>
                        <a:lstStyle/>
                        <a:p>
                          <a:pPr marL="0" marR="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𝑝</m:t>
                                </m:r>
                                <m:d>
                                  <m:dPr>
                                    <m:ctrlPr>
                                      <a:rPr lang="en-US" sz="180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e>
                                </m:d>
                              </m:oMath>
                            </m:oMathPara>
                          </a14:m>
                          <a:endParaRPr sz="1800" dirty="0"/>
                        </a:p>
                      </a:txBody>
                      <a:tcPr marL="91450" marR="91450" marT="45725" marB="45725"/>
                    </a:tc>
                    <a:tc>
                      <a:txBody>
                        <a:bodyPr/>
                        <a:lstStyle/>
                        <a:p>
                          <a:pPr marL="0" marR="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𝑝</m:t>
                                </m:r>
                                <m:d>
                                  <m:dPr>
                                    <m:ctrlPr>
                                      <a:rPr lang="en-US" sz="180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e>
                                </m:d>
                                <m:r>
                                  <a:rPr lang="en-US" sz="1800" i="1" smtClean="0">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𝑐𝑜𝑢𝑛𝑡</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𝑁</m:t>
                                    </m:r>
                                  </m:den>
                                </m:f>
                              </m:oMath>
                            </m:oMathPara>
                          </a14:m>
                          <a:endParaRPr lang="en-US" sz="1800" dirty="0"/>
                        </a:p>
                        <a:p>
                          <a:pPr marL="0" marR="0" lvl="0" indent="0" algn="l" rtl="0">
                            <a:spcBef>
                              <a:spcPts val="0"/>
                            </a:spcBef>
                            <a:spcAft>
                              <a:spcPts val="0"/>
                            </a:spcAft>
                            <a:buNone/>
                          </a:pPr>
                          <a:endParaRPr sz="1800" dirty="0"/>
                        </a:p>
                      </a:txBody>
                      <a:tcPr marL="91450" marR="91450" marT="45725" marB="45725"/>
                    </a:tc>
                    <a:extLst>
                      <a:ext uri="{0D108BD9-81ED-4DB2-BD59-A6C34878D82A}">
                        <a16:rowId xmlns:a16="http://schemas.microsoft.com/office/drawing/2014/main" val="10001"/>
                      </a:ext>
                    </a:extLst>
                  </a:tr>
                  <a:tr h="930650">
                    <a:tc>
                      <a:txBody>
                        <a:bodyPr/>
                        <a:lstStyle/>
                        <a:p>
                          <a:pPr marL="0" marR="0" lvl="0" indent="0" algn="l" rtl="0">
                            <a:spcBef>
                              <a:spcPts val="0"/>
                            </a:spcBef>
                            <a:spcAft>
                              <a:spcPts val="0"/>
                            </a:spcAft>
                            <a:buNone/>
                          </a:pPr>
                          <a:r>
                            <a:rPr lang="en-US" sz="1800"/>
                            <a:t>bigram</a:t>
                          </a:r>
                          <a:endParaRPr sz="1800"/>
                        </a:p>
                      </a:txBody>
                      <a:tcPr marL="91450" marR="91450" marT="45725" marB="45725"/>
                    </a:tc>
                    <a:tc>
                      <a:txBody>
                        <a:bodyPr/>
                        <a:lstStyle/>
                        <a:p>
                          <a:pPr marL="0" marR="0" lvl="0" indent="0" algn="l" rtl="0">
                            <a:spcBef>
                              <a:spcPts val="0"/>
                            </a:spcBef>
                            <a:spcAft>
                              <a:spcPts val="0"/>
                            </a:spcAft>
                            <a:buNone/>
                          </a:pPr>
                          <a:r>
                            <a:rPr lang="en-US" sz="1800"/>
                            <a:t>1 word as history</a:t>
                          </a:r>
                          <a:endParaRPr sz="180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𝑝</m:t>
                                </m:r>
                                <m:d>
                                  <m:dPr>
                                    <m:ctrlPr>
                                      <a:rPr lang="en-US" sz="180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e>
                                </m:d>
                              </m:oMath>
                            </m:oMathPara>
                          </a14:m>
                          <a:endParaRPr lang="en-US" sz="1800" dirty="0"/>
                        </a:p>
                        <a:p>
                          <a:pPr marL="0" marR="0" lvl="0" indent="0" algn="l" rtl="0">
                            <a:spcBef>
                              <a:spcPts val="0"/>
                            </a:spcBef>
                            <a:spcAft>
                              <a:spcPts val="0"/>
                            </a:spcAft>
                            <a:buNone/>
                          </a:pPr>
                          <a:endParaRPr sz="1800" dirty="0"/>
                        </a:p>
                      </a:txBody>
                      <a:tcPr marL="91450" marR="91450" marT="45725" marB="45725"/>
                    </a:tc>
                    <a:tc>
                      <a:txBody>
                        <a:bodyPr/>
                        <a:lstStyle/>
                        <a:p>
                          <a:pPr marL="0" marR="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𝑝</m:t>
                                </m:r>
                                <m:d>
                                  <m:dPr>
                                    <m:ctrlPr>
                                      <a:rPr lang="en-US" sz="180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e>
                                </m:d>
                                <m:r>
                                  <a:rPr lang="en-US" sz="1800" i="1" smtClean="0">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𝑐𝑜𝑢𝑛𝑡</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𝑐𝑜𝑢𝑛𝑡</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den>
                                </m:f>
                              </m:oMath>
                            </m:oMathPara>
                          </a14:m>
                          <a:endParaRPr lang="en-US" sz="1800" dirty="0"/>
                        </a:p>
                        <a:p>
                          <a:pPr marL="0" marR="0" lvl="0" indent="0" algn="l" rtl="0">
                            <a:spcBef>
                              <a:spcPts val="0"/>
                            </a:spcBef>
                            <a:spcAft>
                              <a:spcPts val="0"/>
                            </a:spcAft>
                            <a:buNone/>
                          </a:pPr>
                          <a:endParaRPr sz="1800" dirty="0"/>
                        </a:p>
                      </a:txBody>
                      <a:tcPr marL="91450" marR="91450" marT="45725" marB="45725"/>
                    </a:tc>
                    <a:extLst>
                      <a:ext uri="{0D108BD9-81ED-4DB2-BD59-A6C34878D82A}">
                        <a16:rowId xmlns:a16="http://schemas.microsoft.com/office/drawing/2014/main" val="10002"/>
                      </a:ext>
                    </a:extLst>
                  </a:tr>
                  <a:tr h="930650">
                    <a:tc>
                      <a:txBody>
                        <a:bodyPr/>
                        <a:lstStyle/>
                        <a:p>
                          <a:pPr marL="0" marR="0" lvl="0" indent="0" algn="l" rtl="0">
                            <a:spcBef>
                              <a:spcPts val="0"/>
                            </a:spcBef>
                            <a:spcAft>
                              <a:spcPts val="0"/>
                            </a:spcAft>
                            <a:buNone/>
                          </a:pPr>
                          <a:r>
                            <a:rPr lang="en-US" sz="1800"/>
                            <a:t>trigram</a:t>
                          </a:r>
                          <a:endParaRPr sz="1800"/>
                        </a:p>
                      </a:txBody>
                      <a:tcPr marL="91450" marR="91450" marT="45725" marB="45725"/>
                    </a:tc>
                    <a:tc>
                      <a:txBody>
                        <a:bodyPr/>
                        <a:lstStyle/>
                        <a:p>
                          <a:pPr marL="0" marR="0" lvl="0" indent="0" algn="l" rtl="0">
                            <a:spcBef>
                              <a:spcPts val="0"/>
                            </a:spcBef>
                            <a:spcAft>
                              <a:spcPts val="0"/>
                            </a:spcAft>
                            <a:buNone/>
                          </a:pPr>
                          <a:r>
                            <a:rPr lang="en-US" sz="1800"/>
                            <a:t>2 words as history</a:t>
                          </a:r>
                          <a:endParaRPr sz="180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𝑝</m:t>
                                </m:r>
                                <m:d>
                                  <m:dPr>
                                    <m:ctrlPr>
                                      <a:rPr lang="en-US" sz="180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e>
                                </m:d>
                              </m:oMath>
                            </m:oMathPara>
                          </a14:m>
                          <a:endParaRPr lang="en-US" sz="1800" dirty="0"/>
                        </a:p>
                        <a:p>
                          <a:pPr marL="0" marR="0" lvl="0" indent="0" algn="l" rtl="0">
                            <a:spcBef>
                              <a:spcPts val="0"/>
                            </a:spcBef>
                            <a:spcAft>
                              <a:spcPts val="0"/>
                            </a:spcAft>
                            <a:buNone/>
                          </a:pPr>
                          <a:endParaRPr sz="1800" dirty="0"/>
                        </a:p>
                      </a:txBody>
                      <a:tcPr marL="91450" marR="91450" marT="45725" marB="45725"/>
                    </a:tc>
                    <a:tc>
                      <a:txBody>
                        <a:bodyPr/>
                        <a:lstStyle/>
                        <a:p>
                          <a:pPr marL="0" marR="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𝑝</m:t>
                                </m:r>
                                <m:d>
                                  <m:dPr>
                                    <m:ctrlPr>
                                      <a:rPr lang="en-US" sz="180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e>
                                </m:d>
                                <m:r>
                                  <a:rPr lang="en-US" sz="1800" i="1" smtClean="0">
                                    <a:latin typeface="Cambria Math" panose="02040503050406030204" pitchFamily="18" charset="0"/>
                                  </a:rPr>
                                  <m:t>=</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𝑐𝑜𝑢𝑛𝑡</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num>
                                  <m:den>
                                    <m:r>
                                      <a:rPr lang="en-US" sz="1800" b="0" i="1" smtClean="0">
                                        <a:latin typeface="Cambria Math" panose="02040503050406030204" pitchFamily="18" charset="0"/>
                                      </a:rPr>
                                      <m:t>𝑐𝑜𝑢𝑛𝑡</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−2</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den>
                                </m:f>
                              </m:oMath>
                            </m:oMathPara>
                          </a14:m>
                          <a:endParaRPr sz="1800" dirty="0"/>
                        </a:p>
                      </a:txBody>
                      <a:tcPr marL="91450" marR="91450" marT="45725" marB="45725"/>
                    </a:tc>
                    <a:extLst>
                      <a:ext uri="{0D108BD9-81ED-4DB2-BD59-A6C34878D82A}">
                        <a16:rowId xmlns:a16="http://schemas.microsoft.com/office/drawing/2014/main" val="10003"/>
                      </a:ext>
                    </a:extLst>
                  </a:tr>
                  <a:tr h="930650">
                    <a:tc>
                      <a:txBody>
                        <a:bodyPr/>
                        <a:lstStyle/>
                        <a:p>
                          <a:pPr marL="0" marR="0" lvl="0" indent="0" algn="l" rtl="0">
                            <a:spcBef>
                              <a:spcPts val="0"/>
                            </a:spcBef>
                            <a:spcAft>
                              <a:spcPts val="0"/>
                            </a:spcAft>
                            <a:buNone/>
                          </a:pPr>
                          <a:r>
                            <a:rPr lang="en-US" sz="1800"/>
                            <a:t>4-gram</a:t>
                          </a:r>
                          <a:endParaRPr sz="1800"/>
                        </a:p>
                      </a:txBody>
                      <a:tcPr marL="91450" marR="91450" marT="45725" marB="45725"/>
                    </a:tc>
                    <a:tc>
                      <a:txBody>
                        <a:bodyPr/>
                        <a:lstStyle/>
                        <a:p>
                          <a:pPr marL="0" marR="0" lvl="0" indent="0" algn="l" rtl="0">
                            <a:spcBef>
                              <a:spcPts val="0"/>
                            </a:spcBef>
                            <a:spcAft>
                              <a:spcPts val="0"/>
                            </a:spcAft>
                            <a:buNone/>
                          </a:pPr>
                          <a:r>
                            <a:rPr lang="en-US" sz="1800"/>
                            <a:t>3 words as history</a:t>
                          </a:r>
                          <a:endParaRPr sz="180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ar-AE" sz="1800" b="0" i="1" smtClean="0">
                                    <a:latin typeface="Cambria Math" panose="02040503050406030204" pitchFamily="18" charset="0"/>
                                  </a:rPr>
                                  <m:t>𝑝</m:t>
                                </m:r>
                                <m:d>
                                  <m:dPr>
                                    <m:ctrlPr>
                                      <a:rPr lang="ar-AE" sz="1800" i="1" smtClean="0">
                                        <a:latin typeface="Cambria Math" panose="02040503050406030204" pitchFamily="18" charset="0"/>
                                      </a:rPr>
                                    </m:ctrlPr>
                                  </m:dPr>
                                  <m:e>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sub>
                                    </m:sSub>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−3</m:t>
                                        </m:r>
                                      </m:sub>
                                    </m:sSub>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−2</m:t>
                                        </m:r>
                                      </m:sub>
                                    </m:sSub>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−1</m:t>
                                        </m:r>
                                      </m:sub>
                                    </m:sSub>
                                  </m:e>
                                </m:d>
                              </m:oMath>
                            </m:oMathPara>
                          </a14:m>
                          <a:endParaRPr lang="en-US" sz="1800" dirty="0"/>
                        </a:p>
                        <a:p>
                          <a:pPr marL="0" marR="0" lvl="0" indent="0" algn="l" rtl="0">
                            <a:spcBef>
                              <a:spcPts val="0"/>
                            </a:spcBef>
                            <a:spcAft>
                              <a:spcPts val="0"/>
                            </a:spcAft>
                            <a:buNone/>
                          </a:pPr>
                          <a:endParaRPr sz="1800" dirty="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ar-AE" sz="1800" b="0" i="1" smtClean="0">
                                    <a:latin typeface="Cambria Math" panose="02040503050406030204" pitchFamily="18" charset="0"/>
                                  </a:rPr>
                                  <m:t>𝑝</m:t>
                                </m:r>
                                <m:d>
                                  <m:dPr>
                                    <m:ctrlPr>
                                      <a:rPr lang="ar-AE" sz="1800" i="1" smtClean="0">
                                        <a:latin typeface="Cambria Math" panose="02040503050406030204" pitchFamily="18" charset="0"/>
                                      </a:rPr>
                                    </m:ctrlPr>
                                  </m:dPr>
                                  <m:e>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sub>
                                    </m:sSub>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−3</m:t>
                                        </m:r>
                                      </m:sub>
                                    </m:sSub>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−2</m:t>
                                        </m:r>
                                      </m:sub>
                                    </m:sSub>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−1</m:t>
                                        </m:r>
                                      </m:sub>
                                    </m:sSub>
                                  </m:e>
                                </m:d>
                                <m:r>
                                  <a:rPr lang="ar-AE" sz="1800" i="1" smtClean="0">
                                    <a:latin typeface="Cambria Math" panose="02040503050406030204" pitchFamily="18" charset="0"/>
                                  </a:rPr>
                                  <m:t>=</m:t>
                                </m:r>
                                <m:f>
                                  <m:fPr>
                                    <m:ctrlPr>
                                      <a:rPr lang="ar-AE" sz="1800" i="1" smtClean="0">
                                        <a:latin typeface="Cambria Math" panose="02040503050406030204" pitchFamily="18" charset="0"/>
                                      </a:rPr>
                                    </m:ctrlPr>
                                  </m:fPr>
                                  <m:num>
                                    <m:r>
                                      <a:rPr lang="ar-AE" sz="1800" b="0" i="1" smtClean="0">
                                        <a:latin typeface="Cambria Math" panose="02040503050406030204" pitchFamily="18" charset="0"/>
                                      </a:rPr>
                                      <m:t>𝑐𝑜𝑢𝑛𝑡</m:t>
                                    </m:r>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−3</m:t>
                                        </m:r>
                                      </m:sub>
                                    </m:sSub>
                                    <m:r>
                                      <a:rPr lang="en-US" sz="1800" b="0" i="1" smtClean="0">
                                        <a:latin typeface="Cambria Math" panose="02040503050406030204" pitchFamily="18" charset="0"/>
                                      </a:rPr>
                                      <m:t>, </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−2</m:t>
                                        </m:r>
                                      </m:sub>
                                    </m:sSub>
                                    <m:r>
                                      <a:rPr lang="ar-AE" sz="1800" b="0" i="1" smtClean="0">
                                        <a:latin typeface="Cambria Math" panose="02040503050406030204" pitchFamily="18" charset="0"/>
                                      </a:rPr>
                                      <m:t>, </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−1</m:t>
                                        </m:r>
                                      </m:sub>
                                    </m:sSub>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sub>
                                    </m:sSub>
                                    <m:r>
                                      <a:rPr lang="ar-AE" sz="1800" b="0" i="1" smtClean="0">
                                        <a:latin typeface="Cambria Math" panose="02040503050406030204" pitchFamily="18" charset="0"/>
                                      </a:rPr>
                                      <m:t>)</m:t>
                                    </m:r>
                                  </m:num>
                                  <m:den>
                                    <m:r>
                                      <a:rPr lang="ar-AE" sz="1800" b="0" i="1" smtClean="0">
                                        <a:latin typeface="Cambria Math" panose="02040503050406030204" pitchFamily="18" charset="0"/>
                                      </a:rPr>
                                      <m:t>𝑐𝑜𝑢𝑛𝑡</m:t>
                                    </m:r>
                                    <m:r>
                                      <a:rPr lang="ar-AE"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−3</m:t>
                                        </m:r>
                                      </m:sub>
                                    </m:sSub>
                                    <m:r>
                                      <a:rPr lang="en-US" sz="1800" b="0" i="1" smtClean="0">
                                        <a:latin typeface="Cambria Math" panose="02040503050406030204" pitchFamily="18" charset="0"/>
                                      </a:rPr>
                                      <m:t>,</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−2</m:t>
                                        </m:r>
                                      </m:sub>
                                    </m:sSub>
                                    <m:r>
                                      <a:rPr lang="ar-AE" sz="1800" b="0" i="1" smtClean="0">
                                        <a:latin typeface="Cambria Math" panose="02040503050406030204" pitchFamily="18" charset="0"/>
                                      </a:rPr>
                                      <m:t>, </m:t>
                                    </m:r>
                                    <m:sSub>
                                      <m:sSubPr>
                                        <m:ctrlPr>
                                          <a:rPr lang="ar-AE" sz="1800" b="0" i="1" smtClean="0">
                                            <a:latin typeface="Cambria Math" panose="02040503050406030204" pitchFamily="18" charset="0"/>
                                          </a:rPr>
                                        </m:ctrlPr>
                                      </m:sSubPr>
                                      <m:e>
                                        <m:r>
                                          <a:rPr lang="ar-AE" sz="1800" b="0" i="1" smtClean="0">
                                            <a:latin typeface="Cambria Math" panose="02040503050406030204" pitchFamily="18" charset="0"/>
                                          </a:rPr>
                                          <m:t>𝑤</m:t>
                                        </m:r>
                                      </m:e>
                                      <m:sub>
                                        <m:r>
                                          <a:rPr lang="ar-AE" sz="1800" b="0" i="1" smtClean="0">
                                            <a:latin typeface="Cambria Math" panose="02040503050406030204" pitchFamily="18" charset="0"/>
                                          </a:rPr>
                                          <m:t>𝑖</m:t>
                                        </m:r>
                                        <m:r>
                                          <a:rPr lang="ar-AE" sz="1800" b="0" i="1" smtClean="0">
                                            <a:latin typeface="Cambria Math" panose="02040503050406030204" pitchFamily="18" charset="0"/>
                                          </a:rPr>
                                          <m:t>−1</m:t>
                                        </m:r>
                                      </m:sub>
                                    </m:sSub>
                                    <m:r>
                                      <a:rPr lang="ar-AE" sz="1800" b="0" i="1" smtClean="0">
                                        <a:latin typeface="Cambria Math" panose="02040503050406030204" pitchFamily="18" charset="0"/>
                                      </a:rPr>
                                      <m:t>)</m:t>
                                    </m:r>
                                  </m:den>
                                </m:f>
                              </m:oMath>
                            </m:oMathPara>
                          </a14:m>
                          <a:endParaRPr lang="ar-AE" sz="1800" dirty="0"/>
                        </a:p>
                        <a:p>
                          <a:pPr marL="0" marR="0" lvl="0" indent="0" algn="l" rtl="0">
                            <a:spcBef>
                              <a:spcPts val="0"/>
                            </a:spcBef>
                            <a:spcAft>
                              <a:spcPts val="0"/>
                            </a:spcAft>
                            <a:buNone/>
                          </a:pPr>
                          <a:endParaRPr sz="1800" dirty="0"/>
                        </a:p>
                      </a:txBody>
                      <a:tcPr marL="91450" marR="91450" marT="45725" marB="45725"/>
                    </a:tc>
                    <a:extLst>
                      <a:ext uri="{0D108BD9-81ED-4DB2-BD59-A6C34878D82A}">
                        <a16:rowId xmlns:a16="http://schemas.microsoft.com/office/drawing/2014/main" val="10004"/>
                      </a:ext>
                    </a:extLst>
                  </a:tr>
                </a:tbl>
              </a:graphicData>
            </a:graphic>
          </p:graphicFrame>
        </mc:Choice>
        <mc:Fallback>
          <p:graphicFrame>
            <p:nvGraphicFramePr>
              <p:cNvPr id="419" name="Google Shape;419;p33"/>
              <p:cNvGraphicFramePr/>
              <p:nvPr>
                <p:extLst>
                  <p:ext uri="{D42A27DB-BD31-4B8C-83A1-F6EECF244321}">
                    <p14:modId xmlns:p14="http://schemas.microsoft.com/office/powerpoint/2010/main" val="1675934551"/>
                  </p:ext>
                </p:extLst>
              </p:nvPr>
            </p:nvGraphicFramePr>
            <p:xfrm>
              <a:off x="504419" y="1461414"/>
              <a:ext cx="10964327" cy="4061876"/>
            </p:xfrm>
            <a:graphic>
              <a:graphicData uri="http://schemas.openxmlformats.org/drawingml/2006/table">
                <a:tbl>
                  <a:tblPr firstRow="1" bandRow="1">
                    <a:noFill/>
                    <a:tableStyleId>{26F4AAFC-9C9B-4110-8E2A-E79AC4F4A6CE}</a:tableStyleId>
                  </a:tblPr>
                  <a:tblGrid>
                    <a:gridCol w="1273677">
                      <a:extLst>
                        <a:ext uri="{9D8B030D-6E8A-4147-A177-3AD203B41FA5}">
                          <a16:colId xmlns:a16="http://schemas.microsoft.com/office/drawing/2014/main" val="20000"/>
                        </a:ext>
                      </a:extLst>
                    </a:gridCol>
                    <a:gridCol w="2178388">
                      <a:extLst>
                        <a:ext uri="{9D8B030D-6E8A-4147-A177-3AD203B41FA5}">
                          <a16:colId xmlns:a16="http://schemas.microsoft.com/office/drawing/2014/main" val="20001"/>
                        </a:ext>
                      </a:extLst>
                    </a:gridCol>
                    <a:gridCol w="2241554">
                      <a:extLst>
                        <a:ext uri="{9D8B030D-6E8A-4147-A177-3AD203B41FA5}">
                          <a16:colId xmlns:a16="http://schemas.microsoft.com/office/drawing/2014/main" val="20002"/>
                        </a:ext>
                      </a:extLst>
                    </a:gridCol>
                    <a:gridCol w="5270708">
                      <a:extLst>
                        <a:ext uri="{9D8B030D-6E8A-4147-A177-3AD203B41FA5}">
                          <a16:colId xmlns:a16="http://schemas.microsoft.com/office/drawing/2014/main" val="20003"/>
                        </a:ext>
                      </a:extLst>
                    </a:gridCol>
                  </a:tblGrid>
                  <a:tr h="370850">
                    <a:tc>
                      <a:txBody>
                        <a:bodyPr/>
                        <a:lstStyle/>
                        <a:p>
                          <a:pPr marL="0" marR="0" lvl="0" indent="0" algn="l" rtl="0">
                            <a:spcBef>
                              <a:spcPts val="0"/>
                            </a:spcBef>
                            <a:spcAft>
                              <a:spcPts val="0"/>
                            </a:spcAft>
                            <a:buNone/>
                          </a:pPr>
                          <a:endParaRPr sz="1800" dirty="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0"/>
                      </a:ext>
                    </a:extLst>
                  </a:tr>
                  <a:tr h="886470">
                    <a:tc>
                      <a:txBody>
                        <a:bodyPr/>
                        <a:lstStyle/>
                        <a:p>
                          <a:pPr marL="0" marR="0" lvl="0" indent="0" algn="l" rtl="0">
                            <a:spcBef>
                              <a:spcPts val="0"/>
                            </a:spcBef>
                            <a:spcAft>
                              <a:spcPts val="0"/>
                            </a:spcAft>
                            <a:buNone/>
                          </a:pPr>
                          <a:r>
                            <a:rPr lang="en-US" sz="1800"/>
                            <a:t>unigram</a:t>
                          </a:r>
                          <a:endParaRPr sz="1800"/>
                        </a:p>
                      </a:txBody>
                      <a:tcPr marL="91450" marR="91450" marT="45725" marB="45725"/>
                    </a:tc>
                    <a:tc>
                      <a:txBody>
                        <a:bodyPr/>
                        <a:lstStyle/>
                        <a:p>
                          <a:pPr marL="0" marR="0" lvl="0" indent="0" algn="l" rtl="0">
                            <a:spcBef>
                              <a:spcPts val="0"/>
                            </a:spcBef>
                            <a:spcAft>
                              <a:spcPts val="0"/>
                            </a:spcAft>
                            <a:buNone/>
                          </a:pPr>
                          <a:r>
                            <a:rPr lang="en-US" sz="1800" b="1"/>
                            <a:t>no history</a:t>
                          </a:r>
                          <a:endParaRPr sz="1800" b="1"/>
                        </a:p>
                      </a:txBody>
                      <a:tcPr marL="91450" marR="91450" marT="45725" marB="45725"/>
                    </a:tc>
                    <a:tc>
                      <a:txBody>
                        <a:bodyPr/>
                        <a:lstStyle/>
                        <a:p>
                          <a:endParaRPr lang="en-US"/>
                        </a:p>
                      </a:txBody>
                      <a:tcPr marL="91450" marR="91450" marT="45725" marB="45725">
                        <a:blipFill>
                          <a:blip r:embed="rId3"/>
                          <a:stretch>
                            <a:fillRect l="-154237" t="-42857" r="-236158" b="-318571"/>
                          </a:stretch>
                        </a:blipFill>
                      </a:tcPr>
                    </a:tc>
                    <a:tc>
                      <a:txBody>
                        <a:bodyPr/>
                        <a:lstStyle/>
                        <a:p>
                          <a:endParaRPr lang="en-US"/>
                        </a:p>
                      </a:txBody>
                      <a:tcPr marL="91450" marR="91450" marT="45725" marB="45725">
                        <a:blipFill>
                          <a:blip r:embed="rId3"/>
                          <a:stretch>
                            <a:fillRect l="-108173" t="-42857" r="-481" b="-318571"/>
                          </a:stretch>
                        </a:blipFill>
                      </a:tcPr>
                    </a:tc>
                    <a:extLst>
                      <a:ext uri="{0D108BD9-81ED-4DB2-BD59-A6C34878D82A}">
                        <a16:rowId xmlns:a16="http://schemas.microsoft.com/office/drawing/2014/main" val="10001"/>
                      </a:ext>
                    </a:extLst>
                  </a:tr>
                  <a:tr h="936953">
                    <a:tc>
                      <a:txBody>
                        <a:bodyPr/>
                        <a:lstStyle/>
                        <a:p>
                          <a:pPr marL="0" marR="0" lvl="0" indent="0" algn="l" rtl="0">
                            <a:spcBef>
                              <a:spcPts val="0"/>
                            </a:spcBef>
                            <a:spcAft>
                              <a:spcPts val="0"/>
                            </a:spcAft>
                            <a:buNone/>
                          </a:pPr>
                          <a:r>
                            <a:rPr lang="en-US" sz="1800"/>
                            <a:t>bigram</a:t>
                          </a:r>
                          <a:endParaRPr sz="1800"/>
                        </a:p>
                      </a:txBody>
                      <a:tcPr marL="91450" marR="91450" marT="45725" marB="45725"/>
                    </a:tc>
                    <a:tc>
                      <a:txBody>
                        <a:bodyPr/>
                        <a:lstStyle/>
                        <a:p>
                          <a:pPr marL="0" marR="0" lvl="0" indent="0" algn="l" rtl="0">
                            <a:spcBef>
                              <a:spcPts val="0"/>
                            </a:spcBef>
                            <a:spcAft>
                              <a:spcPts val="0"/>
                            </a:spcAft>
                            <a:buNone/>
                          </a:pPr>
                          <a:r>
                            <a:rPr lang="en-US" sz="1800"/>
                            <a:t>1 word as history</a:t>
                          </a:r>
                          <a:endParaRPr sz="1800"/>
                        </a:p>
                      </a:txBody>
                      <a:tcPr marL="91450" marR="91450" marT="45725" marB="45725"/>
                    </a:tc>
                    <a:tc>
                      <a:txBody>
                        <a:bodyPr/>
                        <a:lstStyle/>
                        <a:p>
                          <a:endParaRPr lang="en-US"/>
                        </a:p>
                      </a:txBody>
                      <a:tcPr marL="91450" marR="91450" marT="45725" marB="45725">
                        <a:blipFill>
                          <a:blip r:embed="rId3"/>
                          <a:stretch>
                            <a:fillRect l="-154237" t="-135135" r="-236158" b="-201351"/>
                          </a:stretch>
                        </a:blipFill>
                      </a:tcPr>
                    </a:tc>
                    <a:tc>
                      <a:txBody>
                        <a:bodyPr/>
                        <a:lstStyle/>
                        <a:p>
                          <a:endParaRPr lang="en-US"/>
                        </a:p>
                      </a:txBody>
                      <a:tcPr marL="91450" marR="91450" marT="45725" marB="45725">
                        <a:blipFill>
                          <a:blip r:embed="rId3"/>
                          <a:stretch>
                            <a:fillRect l="-108173" t="-135135" r="-481" b="-201351"/>
                          </a:stretch>
                        </a:blipFill>
                      </a:tcPr>
                    </a:tc>
                    <a:extLst>
                      <a:ext uri="{0D108BD9-81ED-4DB2-BD59-A6C34878D82A}">
                        <a16:rowId xmlns:a16="http://schemas.microsoft.com/office/drawing/2014/main" val="10002"/>
                      </a:ext>
                    </a:extLst>
                  </a:tr>
                  <a:tr h="930650">
                    <a:tc>
                      <a:txBody>
                        <a:bodyPr/>
                        <a:lstStyle/>
                        <a:p>
                          <a:pPr marL="0" marR="0" lvl="0" indent="0" algn="l" rtl="0">
                            <a:spcBef>
                              <a:spcPts val="0"/>
                            </a:spcBef>
                            <a:spcAft>
                              <a:spcPts val="0"/>
                            </a:spcAft>
                            <a:buNone/>
                          </a:pPr>
                          <a:r>
                            <a:rPr lang="en-US" sz="1800"/>
                            <a:t>trigram</a:t>
                          </a:r>
                          <a:endParaRPr sz="1800"/>
                        </a:p>
                      </a:txBody>
                      <a:tcPr marL="91450" marR="91450" marT="45725" marB="45725"/>
                    </a:tc>
                    <a:tc>
                      <a:txBody>
                        <a:bodyPr/>
                        <a:lstStyle/>
                        <a:p>
                          <a:pPr marL="0" marR="0" lvl="0" indent="0" algn="l" rtl="0">
                            <a:spcBef>
                              <a:spcPts val="0"/>
                            </a:spcBef>
                            <a:spcAft>
                              <a:spcPts val="0"/>
                            </a:spcAft>
                            <a:buNone/>
                          </a:pPr>
                          <a:r>
                            <a:rPr lang="en-US" sz="1800"/>
                            <a:t>2 words as history</a:t>
                          </a:r>
                          <a:endParaRPr sz="1800"/>
                        </a:p>
                      </a:txBody>
                      <a:tcPr marL="91450" marR="91450" marT="45725" marB="45725"/>
                    </a:tc>
                    <a:tc>
                      <a:txBody>
                        <a:bodyPr/>
                        <a:lstStyle/>
                        <a:p>
                          <a:endParaRPr lang="en-US"/>
                        </a:p>
                      </a:txBody>
                      <a:tcPr marL="91450" marR="91450" marT="45725" marB="45725">
                        <a:blipFill>
                          <a:blip r:embed="rId3"/>
                          <a:stretch>
                            <a:fillRect l="-154237" t="-238356" r="-236158" b="-104110"/>
                          </a:stretch>
                        </a:blipFill>
                      </a:tcPr>
                    </a:tc>
                    <a:tc>
                      <a:txBody>
                        <a:bodyPr/>
                        <a:lstStyle/>
                        <a:p>
                          <a:endParaRPr lang="en-US"/>
                        </a:p>
                      </a:txBody>
                      <a:tcPr marL="91450" marR="91450" marT="45725" marB="45725">
                        <a:blipFill>
                          <a:blip r:embed="rId3"/>
                          <a:stretch>
                            <a:fillRect l="-108173" t="-238356" r="-481" b="-104110"/>
                          </a:stretch>
                        </a:blipFill>
                      </a:tcPr>
                    </a:tc>
                    <a:extLst>
                      <a:ext uri="{0D108BD9-81ED-4DB2-BD59-A6C34878D82A}">
                        <a16:rowId xmlns:a16="http://schemas.microsoft.com/office/drawing/2014/main" val="10003"/>
                      </a:ext>
                    </a:extLst>
                  </a:tr>
                  <a:tr h="936953">
                    <a:tc>
                      <a:txBody>
                        <a:bodyPr/>
                        <a:lstStyle/>
                        <a:p>
                          <a:pPr marL="0" marR="0" lvl="0" indent="0" algn="l" rtl="0">
                            <a:spcBef>
                              <a:spcPts val="0"/>
                            </a:spcBef>
                            <a:spcAft>
                              <a:spcPts val="0"/>
                            </a:spcAft>
                            <a:buNone/>
                          </a:pPr>
                          <a:r>
                            <a:rPr lang="en-US" sz="1800"/>
                            <a:t>4-gram</a:t>
                          </a:r>
                          <a:endParaRPr sz="1800"/>
                        </a:p>
                      </a:txBody>
                      <a:tcPr marL="91450" marR="91450" marT="45725" marB="45725"/>
                    </a:tc>
                    <a:tc>
                      <a:txBody>
                        <a:bodyPr/>
                        <a:lstStyle/>
                        <a:p>
                          <a:pPr marL="0" marR="0" lvl="0" indent="0" algn="l" rtl="0">
                            <a:spcBef>
                              <a:spcPts val="0"/>
                            </a:spcBef>
                            <a:spcAft>
                              <a:spcPts val="0"/>
                            </a:spcAft>
                            <a:buNone/>
                          </a:pPr>
                          <a:r>
                            <a:rPr lang="en-US" sz="1800"/>
                            <a:t>3 words as history</a:t>
                          </a:r>
                          <a:endParaRPr sz="1800"/>
                        </a:p>
                      </a:txBody>
                      <a:tcPr marL="91450" marR="91450" marT="45725" marB="45725"/>
                    </a:tc>
                    <a:tc>
                      <a:txBody>
                        <a:bodyPr/>
                        <a:lstStyle/>
                        <a:p>
                          <a:endParaRPr lang="en-US"/>
                        </a:p>
                      </a:txBody>
                      <a:tcPr marL="91450" marR="91450" marT="45725" marB="45725">
                        <a:blipFill>
                          <a:blip r:embed="rId3"/>
                          <a:stretch>
                            <a:fillRect l="-154237" t="-333784" r="-236158" b="-2703"/>
                          </a:stretch>
                        </a:blipFill>
                      </a:tcPr>
                    </a:tc>
                    <a:tc>
                      <a:txBody>
                        <a:bodyPr/>
                        <a:lstStyle/>
                        <a:p>
                          <a:endParaRPr lang="en-US"/>
                        </a:p>
                      </a:txBody>
                      <a:tcPr marL="91450" marR="91450" marT="45725" marB="45725">
                        <a:blipFill>
                          <a:blip r:embed="rId3"/>
                          <a:stretch>
                            <a:fillRect l="-108173" t="-333784" r="-481" b="-2703"/>
                          </a:stretch>
                        </a:blipFill>
                      </a:tcPr>
                    </a:tc>
                    <a:extLst>
                      <a:ext uri="{0D108BD9-81ED-4DB2-BD59-A6C34878D82A}">
                        <a16:rowId xmlns:a16="http://schemas.microsoft.com/office/drawing/2014/main" val="10004"/>
                      </a:ext>
                    </a:extLst>
                  </a:tr>
                </a:tbl>
              </a:graphicData>
            </a:graphic>
          </p:graphicFrame>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2" name="Snip Single Corner Rectangle 1">
            <a:extLst>
              <a:ext uri="{FF2B5EF4-FFF2-40B4-BE49-F238E27FC236}">
                <a16:creationId xmlns:a16="http://schemas.microsoft.com/office/drawing/2014/main" id="{F11DBC41-7F1D-0FE0-D37B-522B6F6BF626}"/>
              </a:ext>
            </a:extLst>
          </p:cNvPr>
          <p:cNvSpPr/>
          <p:nvPr/>
        </p:nvSpPr>
        <p:spPr>
          <a:xfrm>
            <a:off x="399673" y="3737716"/>
            <a:ext cx="8067699" cy="22573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05" y="0"/>
                </a:lnTo>
                <a:lnTo>
                  <a:pt x="21600" y="3600"/>
                </a:lnTo>
                <a:lnTo>
                  <a:pt x="21600" y="21600"/>
                </a:lnTo>
                <a:lnTo>
                  <a:pt x="0" y="21600"/>
                </a:lnTo>
                <a:close/>
              </a:path>
            </a:pathLst>
          </a:custGeom>
          <a:solidFill>
            <a:schemeClr val="accent2"/>
          </a:solidFill>
          <a:ln w="12700">
            <a:no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2200" dirty="0">
              <a:highlight>
                <a:srgbClr val="FFFF00"/>
              </a:highlight>
            </a:endParaRPr>
          </a:p>
        </p:txBody>
      </p:sp>
      <p:sp>
        <p:nvSpPr>
          <p:cNvPr id="453" name="Google Shape;453;p3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N-gram models versus </a:t>
            </a:r>
            <a:r>
              <a:rPr lang="en-US" sz="3200" b="1" dirty="0"/>
              <a:t>long distance dependencies </a:t>
            </a:r>
            <a:endParaRPr dirty="0"/>
          </a:p>
        </p:txBody>
      </p:sp>
      <p:sp>
        <p:nvSpPr>
          <p:cNvPr id="454" name="Google Shape;454;p37"/>
          <p:cNvSpPr txBox="1">
            <a:spLocks noGrp="1"/>
          </p:cNvSpPr>
          <p:nvPr>
            <p:ph type="body" idx="1"/>
          </p:nvPr>
        </p:nvSpPr>
        <p:spPr>
          <a:xfrm>
            <a:off x="406400" y="1803400"/>
            <a:ext cx="11379200" cy="4876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dirty="0"/>
              <a:t>We can extend to trigrams, 4-grams, 5-grams</a:t>
            </a:r>
            <a:endParaRPr dirty="0"/>
          </a:p>
          <a:p>
            <a:pPr marL="0" lvl="0" indent="0" algn="l" rtl="0">
              <a:lnSpc>
                <a:spcPct val="90000"/>
              </a:lnSpc>
              <a:spcBef>
                <a:spcPts val="1000"/>
              </a:spcBef>
              <a:spcAft>
                <a:spcPts val="0"/>
              </a:spcAft>
              <a:buClr>
                <a:schemeClr val="dk1"/>
              </a:buClr>
              <a:buSzPts val="2000"/>
              <a:buNone/>
            </a:pPr>
            <a:endParaRPr lang="en-US" dirty="0"/>
          </a:p>
          <a:p>
            <a:pPr marL="0" lvl="0" indent="0" algn="l" rtl="0">
              <a:lnSpc>
                <a:spcPct val="90000"/>
              </a:lnSpc>
              <a:spcBef>
                <a:spcPts val="1000"/>
              </a:spcBef>
              <a:spcAft>
                <a:spcPts val="0"/>
              </a:spcAft>
              <a:buClr>
                <a:schemeClr val="dk1"/>
              </a:buClr>
              <a:buSzPts val="2000"/>
              <a:buNone/>
            </a:pPr>
            <a:r>
              <a:rPr lang="en-US" dirty="0"/>
              <a:t>In general, this is an insufficient model of language</a:t>
            </a:r>
          </a:p>
          <a:p>
            <a:pPr marL="0" indent="0">
              <a:buSzPts val="2000"/>
            </a:pPr>
            <a:r>
              <a:rPr lang="en-US" dirty="0"/>
              <a:t>Because </a:t>
            </a:r>
            <a:r>
              <a:rPr lang="en-US" sz="2000" dirty="0"/>
              <a:t>languages have </a:t>
            </a:r>
            <a:r>
              <a:rPr lang="en-US" sz="2000" b="1" dirty="0"/>
              <a:t>long distance dependencies </a:t>
            </a:r>
          </a:p>
          <a:p>
            <a:pPr marL="0" indent="0">
              <a:buSzPts val="2000"/>
            </a:pPr>
            <a:br>
              <a:rPr lang="en-US" sz="2000" dirty="0"/>
            </a:br>
            <a:br>
              <a:rPr lang="en-US" sz="2000" dirty="0"/>
            </a:br>
            <a:r>
              <a:rPr lang="en-US" sz="2000" i="1" dirty="0">
                <a:ea typeface="Helvetica"/>
                <a:cs typeface="Helvetica"/>
                <a:sym typeface="Helvetica"/>
              </a:rPr>
              <a:t>The </a:t>
            </a:r>
            <a:r>
              <a:rPr lang="en-US" sz="2000" b="1" i="1" dirty="0">
                <a:ea typeface="Helvetica"/>
                <a:cs typeface="Helvetica"/>
                <a:sym typeface="Helvetica"/>
              </a:rPr>
              <a:t>pictures are</a:t>
            </a:r>
            <a:r>
              <a:rPr lang="en-US" sz="2000" i="1" dirty="0">
                <a:ea typeface="Helvetica"/>
                <a:cs typeface="Helvetica"/>
                <a:sym typeface="Helvetica"/>
              </a:rPr>
              <a:t> beautiful.</a:t>
            </a:r>
            <a:br>
              <a:rPr lang="en-US" sz="2000" i="1" dirty="0">
                <a:ea typeface="Helvetica"/>
                <a:cs typeface="Helvetica"/>
                <a:sym typeface="Helvetica"/>
              </a:rPr>
            </a:br>
            <a:br>
              <a:rPr lang="en-US" sz="2000" i="1" dirty="0">
                <a:ea typeface="Helvetica"/>
                <a:cs typeface="Helvetica"/>
                <a:sym typeface="Helvetica"/>
              </a:rPr>
            </a:br>
            <a:r>
              <a:rPr lang="en-US" sz="2000" i="1" dirty="0">
                <a:ea typeface="Helvetica"/>
                <a:cs typeface="Helvetica"/>
                <a:sym typeface="Helvetica"/>
              </a:rPr>
              <a:t>The </a:t>
            </a:r>
            <a:r>
              <a:rPr lang="en-US" sz="2000" b="1" i="1" dirty="0">
                <a:ea typeface="Helvetica"/>
                <a:cs typeface="Helvetica"/>
                <a:sym typeface="Helvetica"/>
              </a:rPr>
              <a:t>pictures </a:t>
            </a:r>
            <a:r>
              <a:rPr lang="en-US" sz="2000" i="1" dirty="0">
                <a:ea typeface="Helvetica"/>
                <a:cs typeface="Helvetica"/>
                <a:sym typeface="Helvetica"/>
              </a:rPr>
              <a:t>of the old man </a:t>
            </a:r>
            <a:r>
              <a:rPr lang="en-US" sz="2000" b="1" i="1" dirty="0">
                <a:ea typeface="Helvetica"/>
                <a:cs typeface="Helvetica"/>
                <a:sym typeface="Helvetica"/>
              </a:rPr>
              <a:t>are</a:t>
            </a:r>
            <a:r>
              <a:rPr lang="en-US" sz="2000" i="1" dirty="0">
                <a:ea typeface="Helvetica"/>
                <a:cs typeface="Helvetica"/>
                <a:sym typeface="Helvetica"/>
              </a:rPr>
              <a:t> beautiful.</a:t>
            </a:r>
            <a:br>
              <a:rPr lang="en-US" sz="2000" i="1" dirty="0">
                <a:ea typeface="Helvetica"/>
                <a:cs typeface="Helvetica"/>
                <a:sym typeface="Helvetica"/>
              </a:rPr>
            </a:br>
            <a:br>
              <a:rPr lang="en-US" sz="2000" i="1" dirty="0">
                <a:ea typeface="Helvetica"/>
                <a:cs typeface="Helvetica"/>
                <a:sym typeface="Helvetica"/>
              </a:rPr>
            </a:br>
            <a:r>
              <a:rPr lang="en-US" sz="2000" i="1" dirty="0">
                <a:ea typeface="Helvetica"/>
                <a:cs typeface="Helvetica"/>
                <a:sym typeface="Helvetica"/>
              </a:rPr>
              <a:t>The </a:t>
            </a:r>
            <a:r>
              <a:rPr lang="en-US" sz="2000" b="1" i="1" dirty="0">
                <a:ea typeface="Helvetica"/>
                <a:cs typeface="Helvetica"/>
                <a:sym typeface="Helvetica"/>
              </a:rPr>
              <a:t>pictures </a:t>
            </a:r>
            <a:r>
              <a:rPr lang="en-US" sz="2000" i="1" dirty="0">
                <a:ea typeface="Helvetica"/>
                <a:cs typeface="Helvetica"/>
                <a:sym typeface="Helvetica"/>
              </a:rPr>
              <a:t>of the old man holding his grandchild </a:t>
            </a:r>
            <a:r>
              <a:rPr lang="en-US" sz="2000" b="1" i="1" dirty="0">
                <a:ea typeface="Helvetica"/>
                <a:cs typeface="Helvetica"/>
                <a:sym typeface="Helvetica"/>
              </a:rPr>
              <a:t>are</a:t>
            </a:r>
            <a:r>
              <a:rPr lang="en-US" sz="2000" i="1" dirty="0">
                <a:ea typeface="Helvetica"/>
                <a:cs typeface="Helvetica"/>
                <a:sym typeface="Helvetica"/>
              </a:rPr>
              <a:t> beautiful.</a:t>
            </a:r>
            <a:br>
              <a:rPr lang="en-US" sz="2000" i="1" dirty="0">
                <a:latin typeface="Helvetica"/>
                <a:ea typeface="Helvetica"/>
                <a:cs typeface="Helvetica"/>
                <a:sym typeface="Helvetica"/>
              </a:rPr>
            </a:b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E0E1A-C6E8-5C82-7073-5FAFB581FA90}"/>
              </a:ext>
            </a:extLst>
          </p:cNvPr>
          <p:cNvSpPr>
            <a:spLocks noGrp="1"/>
          </p:cNvSpPr>
          <p:nvPr>
            <p:ph type="title"/>
          </p:nvPr>
        </p:nvSpPr>
        <p:spPr/>
        <p:txBody>
          <a:bodyPr/>
          <a:lstStyle/>
          <a:p>
            <a:r>
              <a:rPr lang="en-US" dirty="0"/>
              <a:t>Generating with different n-gram LMs</a:t>
            </a:r>
          </a:p>
        </p:txBody>
      </p:sp>
      <p:graphicFrame>
        <p:nvGraphicFramePr>
          <p:cNvPr id="4" name="Table 4">
            <a:extLst>
              <a:ext uri="{FF2B5EF4-FFF2-40B4-BE49-F238E27FC236}">
                <a16:creationId xmlns:a16="http://schemas.microsoft.com/office/drawing/2014/main" id="{AED2DB18-519B-1B9E-9B54-ACED1E4D3B12}"/>
              </a:ext>
            </a:extLst>
          </p:cNvPr>
          <p:cNvGraphicFramePr>
            <a:graphicFrameLocks noGrp="1"/>
          </p:cNvGraphicFramePr>
          <p:nvPr>
            <p:extLst>
              <p:ext uri="{D42A27DB-BD31-4B8C-83A1-F6EECF244321}">
                <p14:modId xmlns:p14="http://schemas.microsoft.com/office/powerpoint/2010/main" val="2830891437"/>
              </p:ext>
            </p:extLst>
          </p:nvPr>
        </p:nvGraphicFramePr>
        <p:xfrm>
          <a:off x="121530" y="980268"/>
          <a:ext cx="9262694" cy="5638800"/>
        </p:xfrm>
        <a:graphic>
          <a:graphicData uri="http://schemas.openxmlformats.org/drawingml/2006/table">
            <a:tbl>
              <a:tblPr firstRow="1" bandRow="1">
                <a:tableStyleId>{3C2FFA5D-87B4-456A-9821-1D502468CF0F}</a:tableStyleId>
              </a:tblPr>
              <a:tblGrid>
                <a:gridCol w="1490427">
                  <a:extLst>
                    <a:ext uri="{9D8B030D-6E8A-4147-A177-3AD203B41FA5}">
                      <a16:colId xmlns:a16="http://schemas.microsoft.com/office/drawing/2014/main" val="2842032307"/>
                    </a:ext>
                  </a:extLst>
                </a:gridCol>
                <a:gridCol w="7772267">
                  <a:extLst>
                    <a:ext uri="{9D8B030D-6E8A-4147-A177-3AD203B41FA5}">
                      <a16:colId xmlns:a16="http://schemas.microsoft.com/office/drawing/2014/main" val="3048402411"/>
                    </a:ext>
                  </a:extLst>
                </a:gridCol>
              </a:tblGrid>
              <a:tr h="370840">
                <a:tc>
                  <a:txBody>
                    <a:bodyPr/>
                    <a:lstStyle/>
                    <a:p>
                      <a:r>
                        <a:rPr lang="en-US" sz="2000" dirty="0"/>
                        <a:t>Model</a:t>
                      </a:r>
                    </a:p>
                  </a:txBody>
                  <a:tcPr/>
                </a:tc>
                <a:tc>
                  <a:txBody>
                    <a:bodyPr/>
                    <a:lstStyle/>
                    <a:p>
                      <a:r>
                        <a:rPr lang="en-US" sz="2000" dirty="0"/>
                        <a:t>Generated Output</a:t>
                      </a:r>
                    </a:p>
                  </a:txBody>
                  <a:tcPr/>
                </a:tc>
                <a:extLst>
                  <a:ext uri="{0D108BD9-81ED-4DB2-BD59-A6C34878D82A}">
                    <a16:rowId xmlns:a16="http://schemas.microsoft.com/office/drawing/2014/main" val="430835383"/>
                  </a:ext>
                </a:extLst>
              </a:tr>
              <a:tr h="370840">
                <a:tc>
                  <a:txBody>
                    <a:bodyPr/>
                    <a:lstStyle/>
                    <a:p>
                      <a:r>
                        <a:rPr lang="en-US" sz="2000" dirty="0"/>
                        <a:t>Unigram</a:t>
                      </a:r>
                    </a:p>
                  </a:txBody>
                  <a:tcPr/>
                </a:tc>
                <a:tc>
                  <a:txBody>
                    <a:bodyPr/>
                    <a:lstStyle/>
                    <a:p>
                      <a:r>
                        <a:rPr lang="en-US" sz="2000" b="0" u="none" strike="noStrike" cap="none" dirty="0">
                          <a:solidFill>
                            <a:srgbClr val="000000"/>
                          </a:solidFill>
                          <a:effectLst/>
                          <a:sym typeface="Arial"/>
                        </a:rPr>
                        <a:t>–To him swallowed confess hear both. Which. Of save on trail for are ay device and  rote life have</a:t>
                      </a:r>
                      <a:br>
                        <a:rPr lang="en-US" sz="2000" b="0" u="none" strike="noStrike" cap="none" dirty="0">
                          <a:solidFill>
                            <a:srgbClr val="000000"/>
                          </a:solidFill>
                          <a:effectLst/>
                          <a:sym typeface="Arial"/>
                        </a:rPr>
                      </a:br>
                      <a:r>
                        <a:rPr lang="en-US" sz="2000" b="0" u="none" strike="noStrike" cap="none" dirty="0">
                          <a:solidFill>
                            <a:srgbClr val="000000"/>
                          </a:solidFill>
                          <a:effectLst/>
                          <a:sym typeface="Arial"/>
                        </a:rPr>
                        <a:t>–Hill he late speaks; or! a more to leg less first you enter </a:t>
                      </a:r>
                      <a:endParaRPr lang="en-US" sz="2000" dirty="0">
                        <a:effectLst/>
                      </a:endParaRPr>
                    </a:p>
                    <a:p>
                      <a:endParaRPr lang="en-US" sz="2000" dirty="0"/>
                    </a:p>
                  </a:txBody>
                  <a:tcPr/>
                </a:tc>
                <a:extLst>
                  <a:ext uri="{0D108BD9-81ED-4DB2-BD59-A6C34878D82A}">
                    <a16:rowId xmlns:a16="http://schemas.microsoft.com/office/drawing/2014/main" val="1309484368"/>
                  </a:ext>
                </a:extLst>
              </a:tr>
              <a:tr h="370840">
                <a:tc>
                  <a:txBody>
                    <a:bodyPr/>
                    <a:lstStyle/>
                    <a:p>
                      <a:r>
                        <a:rPr lang="en-US" sz="2000" dirty="0"/>
                        <a:t>Bigram</a:t>
                      </a:r>
                    </a:p>
                  </a:txBody>
                  <a:tcPr/>
                </a:tc>
                <a:tc>
                  <a:txBody>
                    <a:bodyPr/>
                    <a:lstStyle/>
                    <a:p>
                      <a:r>
                        <a:rPr lang="en-US" sz="2000" b="0" u="none" strike="noStrike" cap="none" dirty="0">
                          <a:solidFill>
                            <a:srgbClr val="000000"/>
                          </a:solidFill>
                          <a:effectLst/>
                          <a:sym typeface="Arial"/>
                        </a:rPr>
                        <a:t>–Why dost stand forth thy canopy, forsooth; he is this palpable hit the King Henry. Live king. Follow.</a:t>
                      </a:r>
                      <a:br>
                        <a:rPr lang="en-US" sz="2000" b="0" u="none" strike="noStrike" cap="none" dirty="0">
                          <a:solidFill>
                            <a:srgbClr val="000000"/>
                          </a:solidFill>
                          <a:effectLst/>
                          <a:sym typeface="Arial"/>
                        </a:rPr>
                      </a:br>
                      <a:r>
                        <a:rPr lang="en-US" sz="2000" b="0" u="none" strike="noStrike" cap="none" dirty="0">
                          <a:solidFill>
                            <a:srgbClr val="000000"/>
                          </a:solidFill>
                          <a:effectLst/>
                          <a:sym typeface="Arial"/>
                        </a:rPr>
                        <a:t>–What means, sir. I confess she? then all sorts, he is trim, captain. </a:t>
                      </a:r>
                      <a:endParaRPr lang="en-US" sz="2000" dirty="0">
                        <a:effectLst/>
                      </a:endParaRPr>
                    </a:p>
                    <a:p>
                      <a:endParaRPr lang="en-US" sz="2000" dirty="0"/>
                    </a:p>
                  </a:txBody>
                  <a:tcPr/>
                </a:tc>
                <a:extLst>
                  <a:ext uri="{0D108BD9-81ED-4DB2-BD59-A6C34878D82A}">
                    <a16:rowId xmlns:a16="http://schemas.microsoft.com/office/drawing/2014/main" val="4178274545"/>
                  </a:ext>
                </a:extLst>
              </a:tr>
              <a:tr h="370840">
                <a:tc>
                  <a:txBody>
                    <a:bodyPr/>
                    <a:lstStyle/>
                    <a:p>
                      <a:r>
                        <a:rPr lang="en-US" sz="2000" dirty="0"/>
                        <a:t>Trigram</a:t>
                      </a:r>
                    </a:p>
                  </a:txBody>
                  <a:tcPr/>
                </a:tc>
                <a:tc>
                  <a:txBody>
                    <a:bodyPr/>
                    <a:lstStyle/>
                    <a:p>
                      <a:r>
                        <a:rPr lang="en-US" sz="2000" b="0" u="none" strike="noStrike" cap="none" dirty="0">
                          <a:solidFill>
                            <a:srgbClr val="000000"/>
                          </a:solidFill>
                          <a:effectLst/>
                          <a:sym typeface="Arial"/>
                        </a:rPr>
                        <a:t>–Fly, and will rid me these news of price. Therefore the sadness of parting, as they say, ’tis done.</a:t>
                      </a:r>
                      <a:br>
                        <a:rPr lang="en-US" sz="2000" b="0" u="none" strike="noStrike" cap="none" dirty="0">
                          <a:solidFill>
                            <a:srgbClr val="000000"/>
                          </a:solidFill>
                          <a:effectLst/>
                          <a:sym typeface="Arial"/>
                        </a:rPr>
                      </a:br>
                      <a:r>
                        <a:rPr lang="en-US" sz="2000" b="0" u="none" strike="noStrike" cap="none" dirty="0">
                          <a:solidFill>
                            <a:srgbClr val="000000"/>
                          </a:solidFill>
                          <a:effectLst/>
                          <a:sym typeface="Arial"/>
                        </a:rPr>
                        <a:t>–This shall forbid it should be branded, if renown made it empty. </a:t>
                      </a:r>
                      <a:endParaRPr lang="en-US" sz="2000" dirty="0">
                        <a:effectLst/>
                      </a:endParaRPr>
                    </a:p>
                    <a:p>
                      <a:endParaRPr lang="en-US" sz="2000" dirty="0"/>
                    </a:p>
                  </a:txBody>
                  <a:tcPr/>
                </a:tc>
                <a:extLst>
                  <a:ext uri="{0D108BD9-81ED-4DB2-BD59-A6C34878D82A}">
                    <a16:rowId xmlns:a16="http://schemas.microsoft.com/office/drawing/2014/main" val="2502232241"/>
                  </a:ext>
                </a:extLst>
              </a:tr>
              <a:tr h="370840">
                <a:tc>
                  <a:txBody>
                    <a:bodyPr/>
                    <a:lstStyle/>
                    <a:p>
                      <a:r>
                        <a:rPr lang="en-US" sz="2000" dirty="0"/>
                        <a:t>4-gram</a:t>
                      </a:r>
                    </a:p>
                  </a:txBody>
                  <a:tcPr/>
                </a:tc>
                <a:tc>
                  <a:txBody>
                    <a:bodyPr/>
                    <a:lstStyle/>
                    <a:p>
                      <a:r>
                        <a:rPr lang="en-US" sz="2000" b="0" u="none" strike="noStrike" cap="none" dirty="0">
                          <a:solidFill>
                            <a:srgbClr val="000000"/>
                          </a:solidFill>
                          <a:effectLst/>
                          <a:sym typeface="Arial"/>
                        </a:rPr>
                        <a:t>–King Henry. What! I will go seek the traitor Gloucester. Exeunt some of the watch. A great banquet </a:t>
                      </a:r>
                      <a:r>
                        <a:rPr lang="en-US" sz="2000" b="0" u="none" strike="noStrike" cap="none" dirty="0" err="1">
                          <a:solidFill>
                            <a:srgbClr val="000000"/>
                          </a:solidFill>
                          <a:effectLst/>
                          <a:sym typeface="Arial"/>
                        </a:rPr>
                        <a:t>serv’d</a:t>
                      </a:r>
                      <a:r>
                        <a:rPr lang="en-US" sz="2000" b="0" u="none" strike="noStrike" cap="none" dirty="0">
                          <a:solidFill>
                            <a:srgbClr val="000000"/>
                          </a:solidFill>
                          <a:effectLst/>
                          <a:sym typeface="Arial"/>
                        </a:rPr>
                        <a:t> in; </a:t>
                      </a:r>
                      <a:br>
                        <a:rPr lang="en-US" sz="2000" b="0" u="none" strike="noStrike" cap="none" dirty="0">
                          <a:solidFill>
                            <a:srgbClr val="000000"/>
                          </a:solidFill>
                          <a:effectLst/>
                          <a:sym typeface="Arial"/>
                        </a:rPr>
                      </a:br>
                      <a:r>
                        <a:rPr lang="en-US" sz="2000" b="0" u="none" strike="noStrike" cap="none" dirty="0">
                          <a:solidFill>
                            <a:srgbClr val="000000"/>
                          </a:solidFill>
                          <a:effectLst/>
                          <a:sym typeface="Arial"/>
                        </a:rPr>
                        <a:t>–It cannot be but so. </a:t>
                      </a:r>
                      <a:endParaRPr lang="en-US" sz="2000" dirty="0">
                        <a:effectLst/>
                      </a:endParaRPr>
                    </a:p>
                    <a:p>
                      <a:endParaRPr lang="en-US" sz="2000" dirty="0"/>
                    </a:p>
                  </a:txBody>
                  <a:tcPr/>
                </a:tc>
                <a:extLst>
                  <a:ext uri="{0D108BD9-81ED-4DB2-BD59-A6C34878D82A}">
                    <a16:rowId xmlns:a16="http://schemas.microsoft.com/office/drawing/2014/main" val="3762861938"/>
                  </a:ext>
                </a:extLst>
              </a:tr>
            </a:tbl>
          </a:graphicData>
        </a:graphic>
      </p:graphicFrame>
      <p:pic>
        <p:nvPicPr>
          <p:cNvPr id="6" name="Picture 5">
            <a:extLst>
              <a:ext uri="{FF2B5EF4-FFF2-40B4-BE49-F238E27FC236}">
                <a16:creationId xmlns:a16="http://schemas.microsoft.com/office/drawing/2014/main" id="{556D57D5-467C-A0D5-8776-E40800A5B99A}"/>
              </a:ext>
            </a:extLst>
          </p:cNvPr>
          <p:cNvPicPr>
            <a:picLocks noChangeAspect="1"/>
          </p:cNvPicPr>
          <p:nvPr/>
        </p:nvPicPr>
        <p:blipFill>
          <a:blip r:embed="rId3"/>
          <a:stretch>
            <a:fillRect/>
          </a:stretch>
        </p:blipFill>
        <p:spPr>
          <a:xfrm>
            <a:off x="9453416" y="0"/>
            <a:ext cx="2738584" cy="3510366"/>
          </a:xfrm>
          <a:prstGeom prst="rect">
            <a:avLst/>
          </a:prstGeom>
        </p:spPr>
      </p:pic>
    </p:spTree>
    <p:extLst>
      <p:ext uri="{BB962C8B-B14F-4D97-AF65-F5344CB8AC3E}">
        <p14:creationId xmlns:p14="http://schemas.microsoft.com/office/powerpoint/2010/main" val="31131795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4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Problems for MLE</a:t>
            </a:r>
            <a:endParaRPr/>
          </a:p>
        </p:txBody>
      </p:sp>
      <p:sp>
        <p:nvSpPr>
          <p:cNvPr id="484" name="Google Shape;484;p41"/>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Zeros</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rgbClr val="404040"/>
              </a:buClr>
              <a:buSzPts val="2000"/>
              <a:buNone/>
            </a:pPr>
            <a:r>
              <a:rPr lang="en-US">
                <a:solidFill>
                  <a:srgbClr val="404040"/>
                </a:solidFill>
                <a:latin typeface="Calibri"/>
                <a:ea typeface="Calibri"/>
                <a:cs typeface="Calibri"/>
                <a:sym typeface="Calibri"/>
              </a:rPr>
              <a:t>P(memo|denied the) = 0</a:t>
            </a:r>
            <a:endParaRPr/>
          </a:p>
          <a:p>
            <a:pPr marL="0" lvl="0" indent="0" algn="l" rtl="0">
              <a:lnSpc>
                <a:spcPct val="90000"/>
              </a:lnSpc>
              <a:spcBef>
                <a:spcPts val="1000"/>
              </a:spcBef>
              <a:spcAft>
                <a:spcPts val="0"/>
              </a:spcAft>
              <a:buClr>
                <a:srgbClr val="404040"/>
              </a:buClr>
              <a:buSzPts val="2000"/>
              <a:buNone/>
            </a:pPr>
            <a:r>
              <a:rPr lang="en-US">
                <a:solidFill>
                  <a:srgbClr val="404040"/>
                </a:solidFill>
                <a:latin typeface="Calibri"/>
                <a:ea typeface="Calibri"/>
                <a:cs typeface="Calibri"/>
                <a:sym typeface="Calibri"/>
              </a:rPr>
              <a:t>And we also assign 0 probability to all sentences containing it!</a:t>
            </a:r>
            <a:endParaRPr/>
          </a:p>
        </p:txBody>
      </p:sp>
      <p:graphicFrame>
        <p:nvGraphicFramePr>
          <p:cNvPr id="485" name="Google Shape;485;p41"/>
          <p:cNvGraphicFramePr/>
          <p:nvPr/>
        </p:nvGraphicFramePr>
        <p:xfrm>
          <a:off x="905701" y="2000738"/>
          <a:ext cx="9168350" cy="1849170"/>
        </p:xfrm>
        <a:graphic>
          <a:graphicData uri="http://schemas.openxmlformats.org/drawingml/2006/table">
            <a:tbl>
              <a:tblPr firstRow="1" bandRow="1">
                <a:noFill/>
                <a:tableStyleId>{26F4AAFC-9C9B-4110-8E2A-E79AC4F4A6CE}</a:tableStyleId>
              </a:tblPr>
              <a:tblGrid>
                <a:gridCol w="4584175">
                  <a:extLst>
                    <a:ext uri="{9D8B030D-6E8A-4147-A177-3AD203B41FA5}">
                      <a16:colId xmlns:a16="http://schemas.microsoft.com/office/drawing/2014/main" val="20000"/>
                    </a:ext>
                  </a:extLst>
                </a:gridCol>
                <a:gridCol w="4584175">
                  <a:extLst>
                    <a:ext uri="{9D8B030D-6E8A-4147-A177-3AD203B41FA5}">
                      <a16:colId xmlns:a16="http://schemas.microsoft.com/office/drawing/2014/main" val="20001"/>
                    </a:ext>
                  </a:extLst>
                </a:gridCol>
              </a:tblGrid>
              <a:tr h="261375">
                <a:tc>
                  <a:txBody>
                    <a:bodyPr/>
                    <a:lstStyle/>
                    <a:p>
                      <a:pPr marL="0" marR="0" lvl="0" indent="0" algn="l" rtl="0">
                        <a:spcBef>
                          <a:spcPts val="0"/>
                        </a:spcBef>
                        <a:spcAft>
                          <a:spcPts val="0"/>
                        </a:spcAft>
                        <a:buNone/>
                      </a:pPr>
                      <a:r>
                        <a:rPr lang="en-US" sz="1800"/>
                        <a:t>Train</a:t>
                      </a:r>
                      <a:endParaRPr/>
                    </a:p>
                  </a:txBody>
                  <a:tcPr marL="91450" marR="91450" marT="45725" marB="45725"/>
                </a:tc>
                <a:tc>
                  <a:txBody>
                    <a:bodyPr/>
                    <a:lstStyle/>
                    <a:p>
                      <a:pPr marL="0" marR="0" lvl="0" indent="0" algn="l" rtl="0">
                        <a:spcBef>
                          <a:spcPts val="0"/>
                        </a:spcBef>
                        <a:spcAft>
                          <a:spcPts val="0"/>
                        </a:spcAft>
                        <a:buNone/>
                      </a:pPr>
                      <a:r>
                        <a:rPr lang="en-US" sz="1800"/>
                        <a:t>Test</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t>denied the allegations</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Open Sans"/>
                        <a:buNone/>
                      </a:pPr>
                      <a:r>
                        <a:rPr lang="en-US" sz="1800"/>
                        <a:t>denied the memo</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chemeClr val="dk1"/>
                        </a:buClr>
                        <a:buSzPts val="1800"/>
                        <a:buFont typeface="Open Sans"/>
                        <a:buNone/>
                      </a:pPr>
                      <a:r>
                        <a:rPr lang="en-US" sz="1800"/>
                        <a:t>denied the reports</a:t>
                      </a:r>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chemeClr val="dk1"/>
                        </a:buClr>
                        <a:buSzPts val="1800"/>
                        <a:buFont typeface="Open Sans"/>
                        <a:buNone/>
                      </a:pPr>
                      <a:r>
                        <a:rPr lang="en-US" sz="1800"/>
                        <a:t>denied the claims</a:t>
                      </a:r>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Clr>
                          <a:schemeClr val="dk1"/>
                        </a:buClr>
                        <a:buSzPts val="1800"/>
                        <a:buFont typeface="Open Sans"/>
                        <a:buNone/>
                      </a:pPr>
                      <a:r>
                        <a:rPr lang="en-US" sz="1800"/>
                        <a:t>denied the requests</a:t>
                      </a:r>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4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Problems for MLE</a:t>
            </a:r>
            <a:endParaRPr/>
          </a:p>
        </p:txBody>
      </p:sp>
      <p:sp>
        <p:nvSpPr>
          <p:cNvPr id="491" name="Google Shape;491;p42"/>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Out of vocabulary items (OOV)</a:t>
            </a:r>
            <a:endParaRPr/>
          </a:p>
          <a:p>
            <a:pPr marL="0" lvl="0" indent="0" algn="l" rtl="0">
              <a:lnSpc>
                <a:spcPct val="90000"/>
              </a:lnSpc>
              <a:spcBef>
                <a:spcPts val="1000"/>
              </a:spcBef>
              <a:spcAft>
                <a:spcPts val="0"/>
              </a:spcAft>
              <a:buClr>
                <a:schemeClr val="dk1"/>
              </a:buClr>
              <a:buSzPts val="2000"/>
              <a:buNone/>
            </a:pPr>
            <a:r>
              <a:rPr lang="en-US"/>
              <a:t>&lt;unk&gt; to deal with OOVs</a:t>
            </a:r>
            <a:endParaRPr/>
          </a:p>
          <a:p>
            <a:pPr marL="0" lvl="0" indent="0" algn="l" rtl="0">
              <a:lnSpc>
                <a:spcPct val="90000"/>
              </a:lnSpc>
              <a:spcBef>
                <a:spcPts val="1000"/>
              </a:spcBef>
              <a:spcAft>
                <a:spcPts val="0"/>
              </a:spcAft>
              <a:buClr>
                <a:schemeClr val="dk1"/>
              </a:buClr>
              <a:buSzPts val="2000"/>
              <a:buNone/>
            </a:pPr>
            <a:r>
              <a:rPr lang="en-US"/>
              <a:t>Fixed lexicon L of size V</a:t>
            </a:r>
            <a:endParaRPr/>
          </a:p>
          <a:p>
            <a:pPr marL="0" lvl="0" indent="0" algn="l" rtl="0">
              <a:lnSpc>
                <a:spcPct val="90000"/>
              </a:lnSpc>
              <a:spcBef>
                <a:spcPts val="1000"/>
              </a:spcBef>
              <a:spcAft>
                <a:spcPts val="0"/>
              </a:spcAft>
              <a:buClr>
                <a:schemeClr val="dk1"/>
              </a:buClr>
              <a:buSzPts val="2000"/>
              <a:buNone/>
            </a:pPr>
            <a:r>
              <a:rPr lang="en-US"/>
              <a:t>Normalize training data by replacing any word not in L with &lt;unk&gt;</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r>
              <a:rPr lang="en-US"/>
              <a:t>Avoid zeros with smoothing</a:t>
            </a:r>
            <a:endParaRPr/>
          </a:p>
          <a:p>
            <a:pPr marL="0" lvl="0" indent="0" algn="l" rtl="0">
              <a:lnSpc>
                <a:spcPct val="90000"/>
              </a:lnSpc>
              <a:spcBef>
                <a:spcPts val="1000"/>
              </a:spcBef>
              <a:spcAft>
                <a:spcPts val="0"/>
              </a:spcAft>
              <a:buClr>
                <a:schemeClr val="dk1"/>
              </a:buClr>
              <a:buSzPts val="2000"/>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Practical Issues</a:t>
            </a:r>
            <a:endParaRPr/>
          </a:p>
        </p:txBody>
      </p:sp>
      <p:sp>
        <p:nvSpPr>
          <p:cNvPr id="498" name="Google Shape;498;p43"/>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latin typeface="Calibri"/>
                <a:ea typeface="Calibri"/>
                <a:cs typeface="Calibri"/>
                <a:sym typeface="Calibri"/>
              </a:rPr>
              <a:t>We do everything in log space</a:t>
            </a:r>
            <a:endParaRPr/>
          </a:p>
          <a:p>
            <a:pPr marL="685800" lvl="1" indent="-228600" algn="l" rtl="0">
              <a:lnSpc>
                <a:spcPct val="90000"/>
              </a:lnSpc>
              <a:spcBef>
                <a:spcPts val="500"/>
              </a:spcBef>
              <a:spcAft>
                <a:spcPts val="0"/>
              </a:spcAft>
              <a:buClr>
                <a:schemeClr val="dk1"/>
              </a:buClr>
              <a:buSzPts val="2000"/>
              <a:buChar char="•"/>
            </a:pPr>
            <a:r>
              <a:rPr lang="en-US">
                <a:latin typeface="Calibri"/>
                <a:ea typeface="Calibri"/>
                <a:cs typeface="Calibri"/>
                <a:sym typeface="Calibri"/>
              </a:rPr>
              <a:t>Avoid underflow</a:t>
            </a:r>
            <a:endParaRPr/>
          </a:p>
          <a:p>
            <a:pPr marL="685800" lvl="1" indent="-228600" algn="l" rtl="0">
              <a:lnSpc>
                <a:spcPct val="90000"/>
              </a:lnSpc>
              <a:spcBef>
                <a:spcPts val="500"/>
              </a:spcBef>
              <a:spcAft>
                <a:spcPts val="0"/>
              </a:spcAft>
              <a:buClr>
                <a:schemeClr val="dk1"/>
              </a:buClr>
              <a:buSzPts val="2000"/>
              <a:buChar char="•"/>
            </a:pPr>
            <a:r>
              <a:rPr lang="en-US">
                <a:latin typeface="Calibri"/>
                <a:ea typeface="Calibri"/>
                <a:cs typeface="Calibri"/>
                <a:sym typeface="Calibri"/>
              </a:rPr>
              <a:t>(also adding is faster than multiplying)</a:t>
            </a:r>
            <a:endParaRPr/>
          </a:p>
        </p:txBody>
      </p:sp>
      <p:pic>
        <p:nvPicPr>
          <p:cNvPr id="499" name="Google Shape;499;p43"/>
          <p:cNvPicPr preferRelativeResize="0"/>
          <p:nvPr/>
        </p:nvPicPr>
        <p:blipFill rotWithShape="1">
          <a:blip r:embed="rId3">
            <a:alphaModFix/>
          </a:blip>
          <a:srcRect/>
          <a:stretch/>
        </p:blipFill>
        <p:spPr>
          <a:xfrm>
            <a:off x="1031632" y="3602629"/>
            <a:ext cx="9816122" cy="64644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44"/>
          <p:cNvSpPr txBox="1">
            <a:spLocks noGrp="1"/>
          </p:cNvSpPr>
          <p:nvPr>
            <p:ph type="title"/>
          </p:nvPr>
        </p:nvSpPr>
        <p:spPr>
          <a:xfrm>
            <a:off x="1828800" y="177800"/>
            <a:ext cx="9956800" cy="990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Google N-Gram Release, August 2006</a:t>
            </a:r>
            <a:endParaRPr/>
          </a:p>
        </p:txBody>
      </p:sp>
      <p:pic>
        <p:nvPicPr>
          <p:cNvPr id="506" name="Google Shape;506;p44" descr="ngram1.tiff"/>
          <p:cNvPicPr preferRelativeResize="0"/>
          <p:nvPr/>
        </p:nvPicPr>
        <p:blipFill rotWithShape="1">
          <a:blip r:embed="rId3">
            <a:alphaModFix/>
          </a:blip>
          <a:srcRect/>
          <a:stretch/>
        </p:blipFill>
        <p:spPr>
          <a:xfrm>
            <a:off x="0" y="1803401"/>
            <a:ext cx="12192000" cy="1855839"/>
          </a:xfrm>
          <a:prstGeom prst="rect">
            <a:avLst/>
          </a:prstGeom>
          <a:noFill/>
          <a:ln>
            <a:noFill/>
          </a:ln>
        </p:spPr>
      </p:pic>
      <p:pic>
        <p:nvPicPr>
          <p:cNvPr id="507" name="Google Shape;507;p44" descr="ngram2.tiff"/>
          <p:cNvPicPr preferRelativeResize="0"/>
          <p:nvPr/>
        </p:nvPicPr>
        <p:blipFill rotWithShape="1">
          <a:blip r:embed="rId4">
            <a:alphaModFix/>
          </a:blip>
          <a:srcRect/>
          <a:stretch/>
        </p:blipFill>
        <p:spPr>
          <a:xfrm>
            <a:off x="0" y="4867240"/>
            <a:ext cx="12192000" cy="1101760"/>
          </a:xfrm>
          <a:prstGeom prst="rect">
            <a:avLst/>
          </a:prstGeom>
          <a:noFill/>
          <a:ln>
            <a:noFill/>
          </a:ln>
        </p:spPr>
      </p:pic>
      <p:sp>
        <p:nvSpPr>
          <p:cNvPr id="508" name="Google Shape;508;p44"/>
          <p:cNvSpPr txBox="1"/>
          <p:nvPr/>
        </p:nvSpPr>
        <p:spPr>
          <a:xfrm>
            <a:off x="1396613" y="3979954"/>
            <a:ext cx="39786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Open Sans"/>
                <a:ea typeface="Open Sans"/>
                <a:cs typeface="Open Sans"/>
                <a:sym typeface="Open Sans"/>
              </a:rPr>
              <a:t>…</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45"/>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Google N-Gram Release</a:t>
            </a:r>
            <a:endParaRPr/>
          </a:p>
        </p:txBody>
      </p:sp>
      <p:sp>
        <p:nvSpPr>
          <p:cNvPr id="515" name="Google Shape;515;p45"/>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333333"/>
              </a:buClr>
              <a:buSzPts val="2400"/>
              <a:buNone/>
            </a:pPr>
            <a:r>
              <a:rPr lang="en-US" sz="2400">
                <a:solidFill>
                  <a:srgbClr val="333333"/>
                </a:solidFill>
                <a:latin typeface="Courier"/>
                <a:ea typeface="Courier"/>
                <a:cs typeface="Courier"/>
                <a:sym typeface="Courier"/>
              </a:rPr>
              <a:t>serve as the incoming 92</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incubator 99</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independent 794</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index 223</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indication 72</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indicator 120</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indicators 45</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indispensable 111</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indispensible 40</a:t>
            </a:r>
            <a:endParaRPr/>
          </a:p>
          <a:p>
            <a:pPr marL="0" lvl="0" indent="0" algn="l" rtl="0">
              <a:lnSpc>
                <a:spcPct val="90000"/>
              </a:lnSpc>
              <a:spcBef>
                <a:spcPts val="1000"/>
              </a:spcBef>
              <a:spcAft>
                <a:spcPts val="0"/>
              </a:spcAft>
              <a:buClr>
                <a:srgbClr val="333333"/>
              </a:buClr>
              <a:buSzPts val="2400"/>
              <a:buNone/>
            </a:pPr>
            <a:r>
              <a:rPr lang="en-US" sz="2400">
                <a:solidFill>
                  <a:srgbClr val="333333"/>
                </a:solidFill>
                <a:latin typeface="Courier"/>
                <a:ea typeface="Courier"/>
                <a:cs typeface="Courier"/>
                <a:sym typeface="Courier"/>
              </a:rPr>
              <a:t>serve as the individual 234</a:t>
            </a:r>
            <a:endParaRPr/>
          </a:p>
        </p:txBody>
      </p:sp>
      <p:sp>
        <p:nvSpPr>
          <p:cNvPr id="516" name="Google Shape;516;p45"/>
          <p:cNvSpPr txBox="1"/>
          <p:nvPr/>
        </p:nvSpPr>
        <p:spPr>
          <a:xfrm>
            <a:off x="399673" y="5933189"/>
            <a:ext cx="9612055" cy="4205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33" u="sng">
                <a:solidFill>
                  <a:schemeClr val="dk1"/>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http://googleresearch.blogspot.com/2006/08/all-our-n-gram-are-belong-to-you.html</a:t>
            </a:r>
            <a:endParaRPr sz="2133">
              <a:solidFill>
                <a:schemeClr val="dk1"/>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What Probabilities Are About</a:t>
            </a:r>
            <a:endParaRPr/>
          </a:p>
        </p:txBody>
      </p:sp>
      <p:sp>
        <p:nvSpPr>
          <p:cNvPr id="114" name="Google Shape;114;p4"/>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Like logical assertions, probabilities are about </a:t>
            </a:r>
            <a:r>
              <a:rPr lang="en-US" b="1"/>
              <a:t>possible worlds</a:t>
            </a:r>
            <a:r>
              <a:rPr lang="en-US"/>
              <a:t>.  Instead of strictly ruling out possibilities (where a logical assertion is false), probabilities quantify </a:t>
            </a:r>
            <a:r>
              <a:rPr lang="en-US" b="1"/>
              <a:t>how likely </a:t>
            </a:r>
            <a:r>
              <a:rPr lang="en-US"/>
              <a:t>a particular possible world is. </a:t>
            </a:r>
            <a:endParaRPr/>
          </a:p>
          <a:p>
            <a:pPr marL="0" lvl="0" indent="0" algn="l" rtl="0">
              <a:lnSpc>
                <a:spcPct val="90000"/>
              </a:lnSpc>
              <a:spcBef>
                <a:spcPts val="1000"/>
              </a:spcBef>
              <a:spcAft>
                <a:spcPts val="0"/>
              </a:spcAft>
              <a:buClr>
                <a:schemeClr val="dk1"/>
              </a:buClr>
              <a:buSzPts val="2000"/>
              <a:buNone/>
            </a:pPr>
            <a:r>
              <a:rPr lang="en-US"/>
              <a:t>In probability theory, the possible worlds are called the</a:t>
            </a:r>
            <a:r>
              <a:rPr lang="en-US" b="1"/>
              <a:t> sample space</a:t>
            </a:r>
            <a:r>
              <a:rPr lang="en-US"/>
              <a:t>, and they </a:t>
            </a:r>
            <a:r>
              <a:rPr lang="en-US" b="1"/>
              <a:t>mutually exclusive </a:t>
            </a:r>
            <a:r>
              <a:rPr lang="en-US"/>
              <a:t>and </a:t>
            </a:r>
            <a:r>
              <a:rPr lang="en-US" b="1"/>
              <a:t>exhaustive.  </a:t>
            </a:r>
            <a:endParaRPr/>
          </a:p>
          <a:p>
            <a:pPr marL="0" lvl="0" indent="0" algn="l" rtl="0">
              <a:lnSpc>
                <a:spcPct val="90000"/>
              </a:lnSpc>
              <a:spcBef>
                <a:spcPts val="1000"/>
              </a:spcBef>
              <a:spcAft>
                <a:spcPts val="0"/>
              </a:spcAft>
              <a:buClr>
                <a:schemeClr val="dk1"/>
              </a:buClr>
              <a:buSzPts val="2000"/>
              <a:buNone/>
            </a:pPr>
            <a:r>
              <a:rPr lang="en-US"/>
              <a:t>A fully specified probability model associates a probability </a:t>
            </a:r>
            <a:r>
              <a:rPr lang="en-US" b="1"/>
              <a:t>P(𝑤)</a:t>
            </a:r>
            <a:r>
              <a:rPr lang="en-US"/>
              <a:t> with each possible world </a:t>
            </a:r>
            <a:r>
              <a:rPr lang="en-US" b="1"/>
              <a:t>𝑤</a:t>
            </a:r>
            <a:r>
              <a:rPr lang="en-US"/>
              <a:t>.  </a:t>
            </a:r>
            <a:endParaRPr/>
          </a:p>
          <a:p>
            <a:pPr marL="0" lvl="0" indent="0" algn="l" rtl="0">
              <a:lnSpc>
                <a:spcPct val="90000"/>
              </a:lnSpc>
              <a:spcBef>
                <a:spcPts val="1000"/>
              </a:spcBef>
              <a:spcAft>
                <a:spcPts val="0"/>
              </a:spcAft>
              <a:buClr>
                <a:schemeClr val="dk1"/>
              </a:buClr>
              <a:buSzPts val="2000"/>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5"/>
          <p:cNvPicPr preferRelativeResize="0"/>
          <p:nvPr/>
        </p:nvPicPr>
        <p:blipFill rotWithShape="1">
          <a:blip r:embed="rId3">
            <a:alphaModFix/>
          </a:blip>
          <a:srcRect/>
          <a:stretch/>
        </p:blipFill>
        <p:spPr>
          <a:xfrm>
            <a:off x="5547360" y="1671022"/>
            <a:ext cx="8058912" cy="4230929"/>
          </a:xfrm>
          <a:prstGeom prst="rect">
            <a:avLst/>
          </a:prstGeom>
          <a:noFill/>
          <a:ln>
            <a:noFill/>
          </a:ln>
        </p:spPr>
      </p:pic>
      <p:sp>
        <p:nvSpPr>
          <p:cNvPr id="121" name="Google Shape;121;p5"/>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Random Variables</a:t>
            </a:r>
            <a:endParaRPr/>
          </a:p>
        </p:txBody>
      </p:sp>
      <p:sp>
        <p:nvSpPr>
          <p:cNvPr id="122" name="Google Shape;122;p5"/>
          <p:cNvSpPr txBox="1">
            <a:spLocks noGrp="1"/>
          </p:cNvSpPr>
          <p:nvPr>
            <p:ph type="body" idx="1"/>
          </p:nvPr>
        </p:nvSpPr>
        <p:spPr>
          <a:xfrm>
            <a:off x="498013" y="1421905"/>
            <a:ext cx="7669413" cy="472916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sz="2400"/>
              <a:t>A random variable is some aspect of the world about which we (may) have uncertainty</a:t>
            </a:r>
            <a:endParaRPr/>
          </a:p>
          <a:p>
            <a:pPr marL="3886200" lvl="8" indent="-152400" algn="l" rtl="0">
              <a:lnSpc>
                <a:spcPct val="90000"/>
              </a:lnSpc>
              <a:spcBef>
                <a:spcPts val="500"/>
              </a:spcBef>
              <a:spcAft>
                <a:spcPts val="0"/>
              </a:spcAft>
              <a:buClr>
                <a:schemeClr val="dk1"/>
              </a:buClr>
              <a:buSzPts val="1200"/>
              <a:buNone/>
            </a:pPr>
            <a:endParaRPr sz="1200"/>
          </a:p>
          <a:p>
            <a:pPr marL="685800" lvl="1" indent="-228600" algn="l" rtl="0">
              <a:lnSpc>
                <a:spcPct val="90000"/>
              </a:lnSpc>
              <a:spcBef>
                <a:spcPts val="500"/>
              </a:spcBef>
              <a:spcAft>
                <a:spcPts val="0"/>
              </a:spcAft>
              <a:buClr>
                <a:schemeClr val="dk1"/>
              </a:buClr>
              <a:buSzPts val="2000"/>
              <a:buChar char="•"/>
            </a:pPr>
            <a:r>
              <a:rPr lang="en-US" sz="2000"/>
              <a:t>R = Is it raining?</a:t>
            </a:r>
            <a:endParaRPr/>
          </a:p>
          <a:p>
            <a:pPr marL="685800" lvl="1" indent="-228600" algn="l" rtl="0">
              <a:lnSpc>
                <a:spcPct val="90000"/>
              </a:lnSpc>
              <a:spcBef>
                <a:spcPts val="500"/>
              </a:spcBef>
              <a:spcAft>
                <a:spcPts val="0"/>
              </a:spcAft>
              <a:buClr>
                <a:schemeClr val="dk1"/>
              </a:buClr>
              <a:buSzPts val="2000"/>
              <a:buChar char="•"/>
            </a:pPr>
            <a:r>
              <a:rPr lang="en-US" sz="2000"/>
              <a:t>U = Is the professor carrying an umbrella?</a:t>
            </a:r>
            <a:endParaRPr/>
          </a:p>
          <a:p>
            <a:pPr marL="685800" lvl="1" indent="-127000" algn="l" rtl="0">
              <a:lnSpc>
                <a:spcPct val="90000"/>
              </a:lnSpc>
              <a:spcBef>
                <a:spcPts val="500"/>
              </a:spcBef>
              <a:spcAft>
                <a:spcPts val="0"/>
              </a:spcAft>
              <a:buClr>
                <a:schemeClr val="dk1"/>
              </a:buClr>
              <a:buSzPts val="1600"/>
              <a:buNone/>
            </a:pPr>
            <a:endParaRPr sz="1600"/>
          </a:p>
          <a:p>
            <a:pPr marL="0" lvl="0" indent="0" algn="l" rtl="0">
              <a:lnSpc>
                <a:spcPct val="90000"/>
              </a:lnSpc>
              <a:spcBef>
                <a:spcPts val="1000"/>
              </a:spcBef>
              <a:spcAft>
                <a:spcPts val="0"/>
              </a:spcAft>
              <a:buClr>
                <a:schemeClr val="dk1"/>
              </a:buClr>
              <a:buSzPts val="2400"/>
              <a:buNone/>
            </a:pPr>
            <a:r>
              <a:rPr lang="en-US" sz="2400"/>
              <a:t>We denote random variables with capital letters</a:t>
            </a:r>
            <a:endParaRPr/>
          </a:p>
          <a:p>
            <a:pPr marL="1143000" lvl="2" indent="-127000" algn="l" rtl="0">
              <a:lnSpc>
                <a:spcPct val="90000"/>
              </a:lnSpc>
              <a:spcBef>
                <a:spcPts val="500"/>
              </a:spcBef>
              <a:spcAft>
                <a:spcPts val="0"/>
              </a:spcAft>
              <a:buClr>
                <a:schemeClr val="dk1"/>
              </a:buClr>
              <a:buSzPts val="1600"/>
              <a:buNone/>
            </a:pP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Axioms of Probability</a:t>
            </a:r>
            <a:endParaRPr/>
          </a:p>
        </p:txBody>
      </p:sp>
      <p:sp>
        <p:nvSpPr>
          <p:cNvPr id="128" name="Google Shape;128;p6"/>
          <p:cNvSpPr txBox="1">
            <a:spLocks noGrp="1"/>
          </p:cNvSpPr>
          <p:nvPr>
            <p:ph type="body" idx="1"/>
          </p:nvPr>
        </p:nvSpPr>
        <p:spPr>
          <a:xfrm>
            <a:off x="399673" y="1348547"/>
            <a:ext cx="10515600" cy="4793836"/>
          </a:xfrm>
          <a:prstGeom prst="rect">
            <a:avLst/>
          </a:prstGeom>
          <a:blipFill rotWithShape="1">
            <a:blip r:embed="rId3">
              <a:alphaModFix/>
            </a:blip>
            <a:stretch>
              <a:fillRect l="-602" t="-1586"/>
            </a:stretch>
          </a:blip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000"/>
              <a:buNone/>
            </a:pPr>
            <a:r>
              <a:rPr lang="en-US"/>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7"/>
          <p:cNvSpPr txBox="1"/>
          <p:nvPr/>
        </p:nvSpPr>
        <p:spPr>
          <a:xfrm>
            <a:off x="7517598" y="1500630"/>
            <a:ext cx="4535502" cy="3137521"/>
          </a:xfrm>
          <a:prstGeom prst="rect">
            <a:avLst/>
          </a:prstGeom>
          <a:solidFill>
            <a:schemeClr val="bg1"/>
          </a:solidFill>
          <a:ln w="349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accent2"/>
              </a:buClr>
              <a:buSzPts val="2400"/>
              <a:buFont typeface="Noto Sans Symbols"/>
              <a:buNone/>
            </a:pPr>
            <a:r>
              <a:rPr lang="en-US" sz="2400" b="0" i="0" u="none" strike="noStrike" cap="none">
                <a:solidFill>
                  <a:schemeClr val="accent2"/>
                </a:solidFill>
                <a:latin typeface="Calibri"/>
                <a:ea typeface="Calibri"/>
                <a:cs typeface="Calibri"/>
                <a:sym typeface="Calibri"/>
              </a:rPr>
              <a:t>	Shorthand notation:</a:t>
            </a:r>
            <a:endParaRPr/>
          </a:p>
          <a:p>
            <a:pPr marL="342882" marR="0" lvl="0" indent="-190482" algn="l" rtl="0">
              <a:spcBef>
                <a:spcPts val="480"/>
              </a:spcBef>
              <a:spcAft>
                <a:spcPts val="0"/>
              </a:spcAft>
              <a:buClr>
                <a:schemeClr val="accent2"/>
              </a:buClr>
              <a:buSzPts val="2400"/>
              <a:buFont typeface="Noto Sans Symbols"/>
              <a:buNone/>
            </a:pPr>
            <a:endParaRPr sz="2400" b="0" i="0" u="none" strike="noStrike" cap="none">
              <a:solidFill>
                <a:schemeClr val="accent2"/>
              </a:solidFill>
              <a:latin typeface="Calibri"/>
              <a:ea typeface="Calibri"/>
              <a:cs typeface="Calibri"/>
              <a:sym typeface="Calibri"/>
            </a:endParaRPr>
          </a:p>
          <a:p>
            <a:pPr marL="342882" marR="0" lvl="0" indent="-190482" algn="l" rtl="0">
              <a:spcBef>
                <a:spcPts val="480"/>
              </a:spcBef>
              <a:spcAft>
                <a:spcPts val="0"/>
              </a:spcAft>
              <a:buClr>
                <a:schemeClr val="accent2"/>
              </a:buClr>
              <a:buSzPts val="2400"/>
              <a:buFont typeface="Noto Sans Symbols"/>
              <a:buNone/>
            </a:pPr>
            <a:endParaRPr sz="2400" b="0" i="0" u="none" strike="noStrike" cap="none">
              <a:solidFill>
                <a:schemeClr val="accent2"/>
              </a:solidFill>
              <a:latin typeface="Calibri"/>
              <a:ea typeface="Calibri"/>
              <a:cs typeface="Calibri"/>
              <a:sym typeface="Calibri"/>
            </a:endParaRPr>
          </a:p>
          <a:p>
            <a:pPr marL="342882" marR="0" lvl="0" indent="-190482" algn="l" rtl="0">
              <a:spcBef>
                <a:spcPts val="480"/>
              </a:spcBef>
              <a:spcAft>
                <a:spcPts val="0"/>
              </a:spcAft>
              <a:buClr>
                <a:schemeClr val="accent2"/>
              </a:buClr>
              <a:buSzPts val="2400"/>
              <a:buFont typeface="Noto Sans Symbols"/>
              <a:buNone/>
            </a:pPr>
            <a:endParaRPr sz="2400" b="0" i="0" u="none" strike="noStrike" cap="none">
              <a:solidFill>
                <a:schemeClr val="accent2"/>
              </a:solidFill>
              <a:latin typeface="Calibri"/>
              <a:ea typeface="Calibri"/>
              <a:cs typeface="Calibri"/>
              <a:sym typeface="Calibri"/>
            </a:endParaRPr>
          </a:p>
          <a:p>
            <a:pPr marL="342882" marR="0" lvl="0" indent="-190482" algn="l" rtl="0">
              <a:spcBef>
                <a:spcPts val="480"/>
              </a:spcBef>
              <a:spcAft>
                <a:spcPts val="0"/>
              </a:spcAft>
              <a:buClr>
                <a:schemeClr val="accent2"/>
              </a:buClr>
              <a:buSzPts val="2400"/>
              <a:buFont typeface="Noto Sans Symbols"/>
              <a:buNone/>
            </a:pPr>
            <a:endParaRPr sz="2400" b="0" i="0" u="none" strike="noStrike" cap="none">
              <a:solidFill>
                <a:schemeClr val="accent2"/>
              </a:solidFill>
              <a:latin typeface="Calibri"/>
              <a:ea typeface="Calibri"/>
              <a:cs typeface="Calibri"/>
              <a:sym typeface="Calibri"/>
            </a:endParaRPr>
          </a:p>
          <a:p>
            <a:pPr marL="342882" marR="0" lvl="0" indent="-190482" algn="l" rtl="0">
              <a:spcBef>
                <a:spcPts val="480"/>
              </a:spcBef>
              <a:spcAft>
                <a:spcPts val="0"/>
              </a:spcAft>
              <a:buClr>
                <a:schemeClr val="accent2"/>
              </a:buClr>
              <a:buSzPts val="2400"/>
              <a:buFont typeface="Noto Sans Symbols"/>
              <a:buNone/>
            </a:pPr>
            <a:endParaRPr sz="2400" b="0" i="0" u="none" strike="noStrike" cap="none">
              <a:solidFill>
                <a:schemeClr val="accent2"/>
              </a:solidFill>
              <a:latin typeface="Calibri"/>
              <a:ea typeface="Calibri"/>
              <a:cs typeface="Calibri"/>
              <a:sym typeface="Calibri"/>
            </a:endParaRPr>
          </a:p>
          <a:p>
            <a:pPr marL="0" marR="0" lvl="0" indent="0" algn="l" rtl="0">
              <a:spcBef>
                <a:spcPts val="480"/>
              </a:spcBef>
              <a:spcAft>
                <a:spcPts val="0"/>
              </a:spcAft>
              <a:buClr>
                <a:schemeClr val="accent2"/>
              </a:buClr>
              <a:buSzPts val="2400"/>
              <a:buFont typeface="Noto Sans Symbols"/>
              <a:buNone/>
            </a:pPr>
            <a:r>
              <a:rPr lang="en-US" sz="2400" b="0" i="0" u="none" strike="noStrike" cap="none">
                <a:solidFill>
                  <a:schemeClr val="accent2"/>
                </a:solidFill>
                <a:latin typeface="Calibri"/>
                <a:ea typeface="Calibri"/>
                <a:cs typeface="Calibri"/>
                <a:sym typeface="Calibri"/>
              </a:rPr>
              <a:t>OK </a:t>
            </a:r>
            <a:r>
              <a:rPr lang="en-US" sz="2400" b="0" i="1" u="none" strike="noStrike" cap="none">
                <a:solidFill>
                  <a:schemeClr val="accent2"/>
                </a:solidFill>
                <a:latin typeface="Calibri"/>
                <a:ea typeface="Calibri"/>
                <a:cs typeface="Calibri"/>
                <a:sym typeface="Calibri"/>
              </a:rPr>
              <a:t>if</a:t>
            </a:r>
            <a:r>
              <a:rPr lang="en-US" sz="2400" b="0" i="0" u="none" strike="noStrike" cap="none">
                <a:solidFill>
                  <a:schemeClr val="accent2"/>
                </a:solidFill>
                <a:latin typeface="Calibri"/>
                <a:ea typeface="Calibri"/>
                <a:cs typeface="Calibri"/>
                <a:sym typeface="Calibri"/>
              </a:rPr>
              <a:t> all domain entries are unique</a:t>
            </a:r>
            <a:endParaRPr/>
          </a:p>
          <a:p>
            <a:pPr marL="342882" marR="0" lvl="0" indent="-190482" algn="l" rtl="0">
              <a:spcBef>
                <a:spcPts val="480"/>
              </a:spcBef>
              <a:spcAft>
                <a:spcPts val="0"/>
              </a:spcAft>
              <a:buClr>
                <a:schemeClr val="accent2"/>
              </a:buClr>
              <a:buSzPts val="2400"/>
              <a:buFont typeface="Noto Sans Symbols"/>
              <a:buNone/>
            </a:pPr>
            <a:endParaRPr sz="2400" b="0" i="0" u="none" strike="noStrike" cap="none">
              <a:solidFill>
                <a:schemeClr val="accent2"/>
              </a:solidFill>
              <a:latin typeface="Calibri"/>
              <a:ea typeface="Calibri"/>
              <a:cs typeface="Calibri"/>
              <a:sym typeface="Calibri"/>
            </a:endParaRPr>
          </a:p>
          <a:p>
            <a:pPr marL="342882" marR="0" lvl="0" indent="-190482" algn="l" rtl="0">
              <a:spcBef>
                <a:spcPts val="480"/>
              </a:spcBef>
              <a:spcAft>
                <a:spcPts val="0"/>
              </a:spcAft>
              <a:buClr>
                <a:schemeClr val="accent2"/>
              </a:buClr>
              <a:buSzPts val="2400"/>
              <a:buFont typeface="Noto Sans Symbols"/>
              <a:buNone/>
            </a:pPr>
            <a:endParaRPr sz="2400" b="0" i="0" u="none" strike="noStrike" cap="none">
              <a:solidFill>
                <a:schemeClr val="accent2"/>
              </a:solidFill>
              <a:latin typeface="Calibri"/>
              <a:ea typeface="Calibri"/>
              <a:cs typeface="Calibri"/>
              <a:sym typeface="Calibri"/>
            </a:endParaRPr>
          </a:p>
        </p:txBody>
      </p:sp>
      <p:sp>
        <p:nvSpPr>
          <p:cNvPr id="134" name="Google Shape;134;p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Probability Distributions</a:t>
            </a:r>
            <a:endParaRPr/>
          </a:p>
        </p:txBody>
      </p:sp>
      <p:sp>
        <p:nvSpPr>
          <p:cNvPr id="135" name="Google Shape;135;p7"/>
          <p:cNvSpPr txBox="1">
            <a:spLocks noGrp="1"/>
          </p:cNvSpPr>
          <p:nvPr>
            <p:ph type="body" idx="1"/>
          </p:nvPr>
        </p:nvSpPr>
        <p:spPr>
          <a:xfrm>
            <a:off x="204098" y="1304126"/>
            <a:ext cx="6882626" cy="4706149"/>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chemeClr val="dk1"/>
              </a:buClr>
              <a:buSzPct val="100000"/>
              <a:buNone/>
            </a:pPr>
            <a:r>
              <a:rPr lang="en-US" sz="2400"/>
              <a:t>Unobserved random variables have distributions</a:t>
            </a:r>
            <a:endParaRPr/>
          </a:p>
          <a:p>
            <a:pPr marL="0" lvl="0" indent="0" algn="l" rtl="0">
              <a:lnSpc>
                <a:spcPct val="90000"/>
              </a:lnSpc>
              <a:spcBef>
                <a:spcPts val="1000"/>
              </a:spcBef>
              <a:spcAft>
                <a:spcPts val="0"/>
              </a:spcAft>
              <a:buClr>
                <a:schemeClr val="dk1"/>
              </a:buClr>
              <a:buSzPct val="100000"/>
              <a:buNone/>
            </a:pPr>
            <a:endParaRPr sz="2400"/>
          </a:p>
          <a:p>
            <a:pPr marL="0" lvl="0" indent="0" algn="l" rtl="0">
              <a:lnSpc>
                <a:spcPct val="90000"/>
              </a:lnSpc>
              <a:spcBef>
                <a:spcPts val="1000"/>
              </a:spcBef>
              <a:spcAft>
                <a:spcPts val="0"/>
              </a:spcAft>
              <a:buClr>
                <a:schemeClr val="dk1"/>
              </a:buClr>
              <a:buSzPct val="100000"/>
              <a:buNone/>
            </a:pPr>
            <a:endParaRPr sz="2400"/>
          </a:p>
          <a:p>
            <a:pPr marL="0" lvl="0" indent="0" algn="l" rtl="0">
              <a:lnSpc>
                <a:spcPct val="90000"/>
              </a:lnSpc>
              <a:spcBef>
                <a:spcPts val="1000"/>
              </a:spcBef>
              <a:spcAft>
                <a:spcPts val="0"/>
              </a:spcAft>
              <a:buClr>
                <a:schemeClr val="dk1"/>
              </a:buClr>
              <a:buSzPct val="100000"/>
              <a:buNone/>
            </a:pPr>
            <a:endParaRPr sz="2400"/>
          </a:p>
          <a:p>
            <a:pPr marL="0" lvl="0" indent="0" algn="l" rtl="0">
              <a:lnSpc>
                <a:spcPct val="90000"/>
              </a:lnSpc>
              <a:spcBef>
                <a:spcPts val="1000"/>
              </a:spcBef>
              <a:spcAft>
                <a:spcPts val="0"/>
              </a:spcAft>
              <a:buClr>
                <a:schemeClr val="dk1"/>
              </a:buClr>
              <a:buSzPct val="100000"/>
              <a:buNone/>
            </a:pPr>
            <a:endParaRPr sz="2400"/>
          </a:p>
          <a:p>
            <a:pPr marL="0" lvl="0" indent="0" algn="l" rtl="0">
              <a:lnSpc>
                <a:spcPct val="90000"/>
              </a:lnSpc>
              <a:spcBef>
                <a:spcPts val="1000"/>
              </a:spcBef>
              <a:spcAft>
                <a:spcPts val="0"/>
              </a:spcAft>
              <a:buClr>
                <a:schemeClr val="dk1"/>
              </a:buClr>
              <a:buSzPct val="100000"/>
              <a:buNone/>
            </a:pPr>
            <a:endParaRPr sz="2400"/>
          </a:p>
          <a:p>
            <a:pPr marL="1600200" lvl="3" indent="-158114" algn="l" rtl="0">
              <a:lnSpc>
                <a:spcPct val="90000"/>
              </a:lnSpc>
              <a:spcBef>
                <a:spcPts val="500"/>
              </a:spcBef>
              <a:spcAft>
                <a:spcPts val="0"/>
              </a:spcAft>
              <a:buClr>
                <a:schemeClr val="dk1"/>
              </a:buClr>
              <a:buSzPct val="100000"/>
              <a:buNone/>
            </a:pPr>
            <a:endParaRPr sz="1200"/>
          </a:p>
          <a:p>
            <a:pPr marL="0" lvl="0" indent="0" algn="l" rtl="0">
              <a:lnSpc>
                <a:spcPct val="90000"/>
              </a:lnSpc>
              <a:spcBef>
                <a:spcPts val="1000"/>
              </a:spcBef>
              <a:spcAft>
                <a:spcPts val="0"/>
              </a:spcAft>
              <a:buClr>
                <a:schemeClr val="dk1"/>
              </a:buClr>
              <a:buSzPct val="100000"/>
              <a:buNone/>
            </a:pPr>
            <a:r>
              <a:rPr lang="en-US" sz="2400"/>
              <a:t>A distribution is a TABLE of probabilities of values</a:t>
            </a:r>
            <a:endParaRPr/>
          </a:p>
          <a:p>
            <a:pPr marL="3886200" lvl="8" indent="-158115" algn="l" rtl="0">
              <a:lnSpc>
                <a:spcPct val="90000"/>
              </a:lnSpc>
              <a:spcBef>
                <a:spcPts val="500"/>
              </a:spcBef>
              <a:spcAft>
                <a:spcPts val="0"/>
              </a:spcAft>
              <a:buClr>
                <a:schemeClr val="dk1"/>
              </a:buClr>
              <a:buSzPct val="100000"/>
              <a:buNone/>
            </a:pPr>
            <a:endParaRPr sz="1200"/>
          </a:p>
          <a:p>
            <a:pPr marL="0" lvl="0" indent="0" algn="l" rtl="0">
              <a:lnSpc>
                <a:spcPct val="90000"/>
              </a:lnSpc>
              <a:spcBef>
                <a:spcPts val="1000"/>
              </a:spcBef>
              <a:spcAft>
                <a:spcPts val="0"/>
              </a:spcAft>
              <a:buClr>
                <a:schemeClr val="dk1"/>
              </a:buClr>
              <a:buSzPct val="100000"/>
              <a:buNone/>
            </a:pPr>
            <a:r>
              <a:rPr lang="en-US" sz="2400"/>
              <a:t>A probability (lower case value) is a single number</a:t>
            </a:r>
            <a:endParaRPr/>
          </a:p>
          <a:p>
            <a:pPr marL="1143000" lvl="2" indent="-134619" algn="l" rtl="0">
              <a:lnSpc>
                <a:spcPct val="90000"/>
              </a:lnSpc>
              <a:spcBef>
                <a:spcPts val="500"/>
              </a:spcBef>
              <a:spcAft>
                <a:spcPts val="0"/>
              </a:spcAft>
              <a:buClr>
                <a:schemeClr val="dk1"/>
              </a:buClr>
              <a:buSzPct val="100000"/>
              <a:buNone/>
            </a:pPr>
            <a:endParaRPr sz="1600"/>
          </a:p>
          <a:p>
            <a:pPr marL="0" lvl="0" indent="0" algn="l" rtl="0">
              <a:lnSpc>
                <a:spcPct val="90000"/>
              </a:lnSpc>
              <a:spcBef>
                <a:spcPts val="1000"/>
              </a:spcBef>
              <a:spcAft>
                <a:spcPts val="0"/>
              </a:spcAft>
              <a:buClr>
                <a:schemeClr val="dk1"/>
              </a:buClr>
              <a:buSzPct val="100000"/>
              <a:buNone/>
            </a:pPr>
            <a:endParaRPr sz="2400"/>
          </a:p>
          <a:p>
            <a:pPr marL="0" lvl="0" indent="0" algn="l" rtl="0">
              <a:lnSpc>
                <a:spcPct val="90000"/>
              </a:lnSpc>
              <a:spcBef>
                <a:spcPts val="1000"/>
              </a:spcBef>
              <a:spcAft>
                <a:spcPts val="0"/>
              </a:spcAft>
              <a:buClr>
                <a:schemeClr val="dk1"/>
              </a:buClr>
              <a:buSzPct val="100000"/>
              <a:buNone/>
            </a:pPr>
            <a:r>
              <a:rPr lang="en-US" sz="2400"/>
              <a:t>Must have:                                                 and</a:t>
            </a:r>
            <a:endParaRPr/>
          </a:p>
        </p:txBody>
      </p:sp>
      <p:graphicFrame>
        <p:nvGraphicFramePr>
          <p:cNvPr id="136" name="Google Shape;136;p7"/>
          <p:cNvGraphicFramePr/>
          <p:nvPr/>
        </p:nvGraphicFramePr>
        <p:xfrm>
          <a:off x="1360963" y="2216140"/>
          <a:ext cx="1428750" cy="1114425"/>
        </p:xfrm>
        <a:graphic>
          <a:graphicData uri="http://schemas.openxmlformats.org/drawingml/2006/table">
            <a:tbl>
              <a:tblPr>
                <a:noFill/>
                <a:tableStyleId>{98D2FC19-6D12-42EF-8AA3-5F670350492C}</a:tableStyleId>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0.5</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0.5</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137" name="Google Shape;137;p7" descr="txp_fig"/>
          <p:cNvPicPr preferRelativeResize="0"/>
          <p:nvPr/>
        </p:nvPicPr>
        <p:blipFill rotWithShape="1">
          <a:blip r:embed="rId3">
            <a:alphaModFix/>
          </a:blip>
          <a:srcRect/>
          <a:stretch/>
        </p:blipFill>
        <p:spPr>
          <a:xfrm>
            <a:off x="1745138" y="1838315"/>
            <a:ext cx="731837" cy="298450"/>
          </a:xfrm>
          <a:prstGeom prst="rect">
            <a:avLst/>
          </a:prstGeom>
          <a:noFill/>
          <a:ln>
            <a:noFill/>
          </a:ln>
        </p:spPr>
      </p:pic>
      <p:graphicFrame>
        <p:nvGraphicFramePr>
          <p:cNvPr id="138" name="Google Shape;138;p7"/>
          <p:cNvGraphicFramePr/>
          <p:nvPr/>
        </p:nvGraphicFramePr>
        <p:xfrm>
          <a:off x="3410425" y="2216140"/>
          <a:ext cx="1922450" cy="1485900"/>
        </p:xfrm>
        <a:graphic>
          <a:graphicData uri="http://schemas.openxmlformats.org/drawingml/2006/table">
            <a:tbl>
              <a:tblPr>
                <a:noFill/>
                <a:tableStyleId>{98D2FC19-6D12-42EF-8AA3-5F670350492C}</a:tableStyleId>
              </a:tblPr>
              <a:tblGrid>
                <a:gridCol w="1153475">
                  <a:extLst>
                    <a:ext uri="{9D8B030D-6E8A-4147-A177-3AD203B41FA5}">
                      <a16:colId xmlns:a16="http://schemas.microsoft.com/office/drawing/2014/main" val="20000"/>
                    </a:ext>
                  </a:extLst>
                </a:gridCol>
                <a:gridCol w="768975">
                  <a:extLst>
                    <a:ext uri="{9D8B030D-6E8A-4147-A177-3AD203B41FA5}">
                      <a16:colId xmlns:a16="http://schemas.microsoft.com/office/drawing/2014/main" val="20001"/>
                    </a:ext>
                  </a:extLst>
                </a:gridCol>
              </a:tblGrid>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W</a:t>
                      </a:r>
                      <a:endParaRPr/>
                    </a:p>
                  </a:txBody>
                  <a:tcPr marL="91425" marR="91425"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P</a:t>
                      </a:r>
                      <a:endParaRPr/>
                    </a:p>
                  </a:txBody>
                  <a:tcPr marL="91425" marR="91425"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sun</a:t>
                      </a:r>
                      <a:endParaRPr/>
                    </a:p>
                  </a:txBody>
                  <a:tcPr marL="91425" marR="91425"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0.6</a:t>
                      </a:r>
                      <a:endParaRPr/>
                    </a:p>
                  </a:txBody>
                  <a:tcPr marL="91425" marR="91425"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rain</a:t>
                      </a:r>
                      <a:endParaRPr/>
                    </a:p>
                  </a:txBody>
                  <a:tcPr marL="91425" marR="91425"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0.1</a:t>
                      </a:r>
                      <a:endParaRPr/>
                    </a:p>
                  </a:txBody>
                  <a:tcPr marL="91425" marR="91425"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71475">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fog</a:t>
                      </a:r>
                      <a:endParaRPr/>
                    </a:p>
                  </a:txBody>
                  <a:tcPr marL="91425" marR="91425"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accent2"/>
                        </a:buClr>
                        <a:buSzPts val="1800"/>
                        <a:buFont typeface="Noto Sans Symbols"/>
                        <a:buNone/>
                      </a:pPr>
                      <a:r>
                        <a:rPr lang="en-US" sz="1800" b="0" i="0" u="none" strike="noStrike" cap="none">
                          <a:solidFill>
                            <a:schemeClr val="accent2"/>
                          </a:solidFill>
                          <a:latin typeface="Calibri"/>
                          <a:ea typeface="Calibri"/>
                          <a:cs typeface="Calibri"/>
                          <a:sym typeface="Calibri"/>
                        </a:rPr>
                        <a:t>0.3</a:t>
                      </a:r>
                      <a:endParaRPr/>
                    </a:p>
                  </a:txBody>
                  <a:tcPr marL="91425" marR="91425"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139" name="Google Shape;139;p7" descr="txp_fig"/>
          <p:cNvPicPr preferRelativeResize="0"/>
          <p:nvPr/>
        </p:nvPicPr>
        <p:blipFill rotWithShape="1">
          <a:blip r:embed="rId4">
            <a:alphaModFix/>
          </a:blip>
          <a:srcRect/>
          <a:stretch/>
        </p:blipFill>
        <p:spPr>
          <a:xfrm>
            <a:off x="4008913" y="1844665"/>
            <a:ext cx="850900" cy="298450"/>
          </a:xfrm>
          <a:prstGeom prst="rect">
            <a:avLst/>
          </a:prstGeom>
          <a:noFill/>
          <a:ln>
            <a:noFill/>
          </a:ln>
        </p:spPr>
      </p:pic>
      <p:pic>
        <p:nvPicPr>
          <p:cNvPr id="140" name="Google Shape;140;p7" descr="txp_fig"/>
          <p:cNvPicPr preferRelativeResize="0"/>
          <p:nvPr/>
        </p:nvPicPr>
        <p:blipFill rotWithShape="1">
          <a:blip r:embed="rId5">
            <a:alphaModFix/>
          </a:blip>
          <a:srcRect/>
          <a:stretch/>
        </p:blipFill>
        <p:spPr>
          <a:xfrm>
            <a:off x="2229033" y="5504778"/>
            <a:ext cx="2851150" cy="298450"/>
          </a:xfrm>
          <a:prstGeom prst="rect">
            <a:avLst/>
          </a:prstGeom>
          <a:noFill/>
          <a:ln>
            <a:noFill/>
          </a:ln>
        </p:spPr>
      </p:pic>
      <p:pic>
        <p:nvPicPr>
          <p:cNvPr id="141" name="Google Shape;141;p7" descr="txp_fig.png"/>
          <p:cNvPicPr preferRelativeResize="0"/>
          <p:nvPr/>
        </p:nvPicPr>
        <p:blipFill rotWithShape="1">
          <a:blip r:embed="rId6">
            <a:alphaModFix/>
          </a:blip>
          <a:srcRect/>
          <a:stretch/>
        </p:blipFill>
        <p:spPr>
          <a:xfrm>
            <a:off x="2488064" y="6118003"/>
            <a:ext cx="2583980" cy="298726"/>
          </a:xfrm>
          <a:prstGeom prst="rect">
            <a:avLst/>
          </a:prstGeom>
          <a:noFill/>
          <a:ln>
            <a:noFill/>
          </a:ln>
        </p:spPr>
      </p:pic>
      <p:pic>
        <p:nvPicPr>
          <p:cNvPr id="142" name="Google Shape;142;p7" descr="txp_fig.png"/>
          <p:cNvPicPr preferRelativeResize="0"/>
          <p:nvPr/>
        </p:nvPicPr>
        <p:blipFill rotWithShape="1">
          <a:blip r:embed="rId7">
            <a:alphaModFix/>
          </a:blip>
          <a:srcRect/>
          <a:stretch/>
        </p:blipFill>
        <p:spPr>
          <a:xfrm>
            <a:off x="7470456" y="5550845"/>
            <a:ext cx="2492511" cy="567158"/>
          </a:xfrm>
          <a:prstGeom prst="rect">
            <a:avLst/>
          </a:prstGeom>
          <a:noFill/>
          <a:ln>
            <a:noFill/>
          </a:ln>
        </p:spPr>
      </p:pic>
      <p:pic>
        <p:nvPicPr>
          <p:cNvPr id="143" name="Google Shape;143;p7" descr="txp_fig.png"/>
          <p:cNvPicPr preferRelativeResize="0"/>
          <p:nvPr/>
        </p:nvPicPr>
        <p:blipFill rotWithShape="1">
          <a:blip r:embed="rId8">
            <a:alphaModFix/>
          </a:blip>
          <a:srcRect/>
          <a:stretch/>
        </p:blipFill>
        <p:spPr>
          <a:xfrm>
            <a:off x="7963848" y="3327456"/>
            <a:ext cx="3627379" cy="298550"/>
          </a:xfrm>
          <a:prstGeom prst="rect">
            <a:avLst/>
          </a:prstGeom>
          <a:noFill/>
          <a:ln>
            <a:noFill/>
          </a:ln>
        </p:spPr>
      </p:pic>
      <p:pic>
        <p:nvPicPr>
          <p:cNvPr id="144" name="Google Shape;144;p7" descr="txp_fig.png"/>
          <p:cNvPicPr preferRelativeResize="0"/>
          <p:nvPr/>
        </p:nvPicPr>
        <p:blipFill rotWithShape="1">
          <a:blip r:embed="rId9">
            <a:alphaModFix/>
          </a:blip>
          <a:srcRect/>
          <a:stretch/>
        </p:blipFill>
        <p:spPr>
          <a:xfrm>
            <a:off x="8113387" y="2289137"/>
            <a:ext cx="3179555" cy="298550"/>
          </a:xfrm>
          <a:prstGeom prst="rect">
            <a:avLst/>
          </a:prstGeom>
          <a:noFill/>
          <a:ln>
            <a:noFill/>
          </a:ln>
        </p:spPr>
      </p:pic>
      <p:pic>
        <p:nvPicPr>
          <p:cNvPr id="145" name="Google Shape;145;p7" descr="txp_fig.png"/>
          <p:cNvPicPr preferRelativeResize="0"/>
          <p:nvPr/>
        </p:nvPicPr>
        <p:blipFill rotWithShape="1">
          <a:blip r:embed="rId10">
            <a:alphaModFix/>
          </a:blip>
          <a:srcRect/>
          <a:stretch/>
        </p:blipFill>
        <p:spPr>
          <a:xfrm>
            <a:off x="8010015" y="2815765"/>
            <a:ext cx="3373612" cy="298550"/>
          </a:xfrm>
          <a:prstGeom prst="rect">
            <a:avLst/>
          </a:prstGeom>
          <a:noFill/>
          <a:ln>
            <a:noFill/>
          </a:ln>
        </p:spPr>
      </p:pic>
      <p:pic>
        <p:nvPicPr>
          <p:cNvPr id="146" name="Google Shape;146;p7" descr="txp_fig.png"/>
          <p:cNvPicPr preferRelativeResize="0"/>
          <p:nvPr/>
        </p:nvPicPr>
        <p:blipFill rotWithShape="1">
          <a:blip r:embed="rId11">
            <a:alphaModFix/>
          </a:blip>
          <a:srcRect/>
          <a:stretch/>
        </p:blipFill>
        <p:spPr>
          <a:xfrm>
            <a:off x="9266830" y="3922124"/>
            <a:ext cx="328405" cy="5971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Joint Distributions</a:t>
            </a:r>
            <a:endParaRPr/>
          </a:p>
        </p:txBody>
      </p:sp>
      <p:sp>
        <p:nvSpPr>
          <p:cNvPr id="153" name="Google Shape;153;p8"/>
          <p:cNvSpPr txBox="1">
            <a:spLocks noGrp="1"/>
          </p:cNvSpPr>
          <p:nvPr>
            <p:ph type="body" idx="1"/>
          </p:nvPr>
        </p:nvSpPr>
        <p:spPr>
          <a:xfrm>
            <a:off x="341314" y="1339380"/>
            <a:ext cx="7924642" cy="4953000"/>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80000"/>
              </a:lnSpc>
              <a:spcBef>
                <a:spcPts val="0"/>
              </a:spcBef>
              <a:spcAft>
                <a:spcPts val="0"/>
              </a:spcAft>
              <a:buClr>
                <a:schemeClr val="dk1"/>
              </a:buClr>
              <a:buSzPct val="100000"/>
              <a:buNone/>
            </a:pPr>
            <a:r>
              <a:rPr lang="en-US" sz="2400"/>
              <a:t>A </a:t>
            </a:r>
            <a:r>
              <a:rPr lang="en-US" sz="2400" i="1"/>
              <a:t>joint distribution</a:t>
            </a:r>
            <a:r>
              <a:rPr lang="en-US" sz="2400"/>
              <a:t> over a set of random variables:</a:t>
            </a:r>
            <a:endParaRPr/>
          </a:p>
          <a:p>
            <a:pPr marL="0" lvl="0" indent="0" algn="l" rtl="0">
              <a:lnSpc>
                <a:spcPct val="80000"/>
              </a:lnSpc>
              <a:spcBef>
                <a:spcPts val="1000"/>
              </a:spcBef>
              <a:spcAft>
                <a:spcPts val="0"/>
              </a:spcAft>
              <a:buClr>
                <a:schemeClr val="dk1"/>
              </a:buClr>
              <a:buSzPct val="100000"/>
              <a:buFont typeface="Noto Sans Symbols"/>
              <a:buNone/>
            </a:pPr>
            <a:r>
              <a:rPr lang="en-US" sz="2400"/>
              <a:t>specifies a real number for each assignment (or </a:t>
            </a:r>
            <a:r>
              <a:rPr lang="en-US" sz="2400" i="1"/>
              <a:t>outcome</a:t>
            </a:r>
            <a:r>
              <a:rPr lang="en-US" sz="2400"/>
              <a:t>): </a:t>
            </a:r>
            <a:endParaRPr/>
          </a:p>
          <a:p>
            <a:pPr marL="1143000" lvl="2" indent="-122872" algn="l" rtl="0">
              <a:lnSpc>
                <a:spcPct val="80000"/>
              </a:lnSpc>
              <a:spcBef>
                <a:spcPts val="500"/>
              </a:spcBef>
              <a:spcAft>
                <a:spcPts val="0"/>
              </a:spcAft>
              <a:buClr>
                <a:schemeClr val="dk1"/>
              </a:buClr>
              <a:buSzPct val="100000"/>
              <a:buNone/>
            </a:pPr>
            <a:endParaRPr sz="1800"/>
          </a:p>
          <a:p>
            <a:pPr marL="685800" lvl="1" indent="-122872" algn="l" rtl="0">
              <a:lnSpc>
                <a:spcPct val="80000"/>
              </a:lnSpc>
              <a:spcBef>
                <a:spcPts val="500"/>
              </a:spcBef>
              <a:spcAft>
                <a:spcPts val="0"/>
              </a:spcAft>
              <a:buClr>
                <a:schemeClr val="dk1"/>
              </a:buClr>
              <a:buSzPct val="100000"/>
              <a:buNone/>
            </a:pPr>
            <a:endParaRPr sz="1800"/>
          </a:p>
          <a:p>
            <a:pPr marL="685800" lvl="1" indent="-111125" algn="l" rtl="0">
              <a:lnSpc>
                <a:spcPct val="80000"/>
              </a:lnSpc>
              <a:spcBef>
                <a:spcPts val="500"/>
              </a:spcBef>
              <a:spcAft>
                <a:spcPts val="0"/>
              </a:spcAft>
              <a:buClr>
                <a:schemeClr val="dk1"/>
              </a:buClr>
              <a:buSzPct val="100000"/>
              <a:buNone/>
            </a:pPr>
            <a:endParaRPr sz="2000"/>
          </a:p>
          <a:p>
            <a:pPr marL="685800" lvl="1" indent="-111125" algn="l" rtl="0">
              <a:lnSpc>
                <a:spcPct val="80000"/>
              </a:lnSpc>
              <a:spcBef>
                <a:spcPts val="500"/>
              </a:spcBef>
              <a:spcAft>
                <a:spcPts val="0"/>
              </a:spcAft>
              <a:buClr>
                <a:schemeClr val="dk1"/>
              </a:buClr>
              <a:buSzPct val="100000"/>
              <a:buNone/>
            </a:pPr>
            <a:endParaRPr sz="2000"/>
          </a:p>
          <a:p>
            <a:pPr marL="685800" lvl="1" indent="-111125" algn="l" rtl="0">
              <a:lnSpc>
                <a:spcPct val="80000"/>
              </a:lnSpc>
              <a:spcBef>
                <a:spcPts val="500"/>
              </a:spcBef>
              <a:spcAft>
                <a:spcPts val="0"/>
              </a:spcAft>
              <a:buClr>
                <a:schemeClr val="dk1"/>
              </a:buClr>
              <a:buSzPct val="100000"/>
              <a:buNone/>
            </a:pPr>
            <a:endParaRPr sz="2000"/>
          </a:p>
          <a:p>
            <a:pPr marL="2514600" lvl="5" indent="-158114" algn="l" rtl="0">
              <a:lnSpc>
                <a:spcPct val="80000"/>
              </a:lnSpc>
              <a:spcBef>
                <a:spcPts val="500"/>
              </a:spcBef>
              <a:spcAft>
                <a:spcPts val="0"/>
              </a:spcAft>
              <a:buClr>
                <a:schemeClr val="dk1"/>
              </a:buClr>
              <a:buSzPct val="100000"/>
              <a:buNone/>
            </a:pPr>
            <a:endParaRPr sz="1200"/>
          </a:p>
          <a:p>
            <a:pPr marL="685800" lvl="1" indent="-228600" algn="l" rtl="0">
              <a:lnSpc>
                <a:spcPct val="80000"/>
              </a:lnSpc>
              <a:spcBef>
                <a:spcPts val="500"/>
              </a:spcBef>
              <a:spcAft>
                <a:spcPts val="0"/>
              </a:spcAft>
              <a:buClr>
                <a:schemeClr val="dk1"/>
              </a:buClr>
              <a:buSzPct val="100000"/>
              <a:buChar char="•"/>
            </a:pPr>
            <a:r>
              <a:rPr lang="en-US" sz="2000"/>
              <a:t>Must obey:</a:t>
            </a:r>
            <a:endParaRPr/>
          </a:p>
          <a:p>
            <a:pPr marL="0" lvl="0" indent="0" algn="l" rtl="0">
              <a:lnSpc>
                <a:spcPct val="80000"/>
              </a:lnSpc>
              <a:spcBef>
                <a:spcPts val="1000"/>
              </a:spcBef>
              <a:spcAft>
                <a:spcPts val="0"/>
              </a:spcAft>
              <a:buClr>
                <a:schemeClr val="dk1"/>
              </a:buClr>
              <a:buSzPct val="100000"/>
              <a:buNone/>
            </a:pPr>
            <a:endParaRPr sz="2400"/>
          </a:p>
          <a:p>
            <a:pPr marL="0" lvl="0" indent="0" algn="l" rtl="0">
              <a:lnSpc>
                <a:spcPct val="80000"/>
              </a:lnSpc>
              <a:spcBef>
                <a:spcPts val="1000"/>
              </a:spcBef>
              <a:spcAft>
                <a:spcPts val="0"/>
              </a:spcAft>
              <a:buClr>
                <a:schemeClr val="dk1"/>
              </a:buClr>
              <a:buSzPct val="100000"/>
              <a:buNone/>
            </a:pPr>
            <a:endParaRPr sz="2400"/>
          </a:p>
          <a:p>
            <a:pPr marL="0" lvl="0" indent="0" algn="l" rtl="0">
              <a:lnSpc>
                <a:spcPct val="80000"/>
              </a:lnSpc>
              <a:spcBef>
                <a:spcPts val="1000"/>
              </a:spcBef>
              <a:spcAft>
                <a:spcPts val="0"/>
              </a:spcAft>
              <a:buClr>
                <a:schemeClr val="dk1"/>
              </a:buClr>
              <a:buSzPct val="100000"/>
              <a:buNone/>
            </a:pPr>
            <a:endParaRPr sz="2400"/>
          </a:p>
          <a:p>
            <a:pPr marL="3429000" lvl="7" indent="-158115" algn="l" rtl="0">
              <a:lnSpc>
                <a:spcPct val="80000"/>
              </a:lnSpc>
              <a:spcBef>
                <a:spcPts val="500"/>
              </a:spcBef>
              <a:spcAft>
                <a:spcPts val="0"/>
              </a:spcAft>
              <a:buClr>
                <a:schemeClr val="dk1"/>
              </a:buClr>
              <a:buSzPct val="100000"/>
              <a:buNone/>
            </a:pPr>
            <a:endParaRPr sz="1200"/>
          </a:p>
          <a:p>
            <a:pPr marL="0" lvl="0" indent="0" algn="l" rtl="0">
              <a:lnSpc>
                <a:spcPct val="80000"/>
              </a:lnSpc>
              <a:spcBef>
                <a:spcPts val="1000"/>
              </a:spcBef>
              <a:spcAft>
                <a:spcPts val="0"/>
              </a:spcAft>
              <a:buClr>
                <a:schemeClr val="dk1"/>
              </a:buClr>
              <a:buSzPct val="100000"/>
              <a:buNone/>
            </a:pPr>
            <a:endParaRPr sz="2400"/>
          </a:p>
          <a:p>
            <a:pPr marL="0" lvl="0" indent="0" algn="l" rtl="0">
              <a:lnSpc>
                <a:spcPct val="80000"/>
              </a:lnSpc>
              <a:spcBef>
                <a:spcPts val="1000"/>
              </a:spcBef>
              <a:spcAft>
                <a:spcPts val="0"/>
              </a:spcAft>
              <a:buClr>
                <a:schemeClr val="dk1"/>
              </a:buClr>
              <a:buSzPct val="100000"/>
              <a:buNone/>
            </a:pPr>
            <a:r>
              <a:rPr lang="en-US" sz="2400"/>
              <a:t>Size of distribution if n variables with domain sizes d?</a:t>
            </a:r>
            <a:endParaRPr/>
          </a:p>
          <a:p>
            <a:pPr marL="2057400" lvl="4" indent="-158114" algn="l" rtl="0">
              <a:lnSpc>
                <a:spcPct val="80000"/>
              </a:lnSpc>
              <a:spcBef>
                <a:spcPts val="500"/>
              </a:spcBef>
              <a:spcAft>
                <a:spcPts val="0"/>
              </a:spcAft>
              <a:buClr>
                <a:schemeClr val="dk1"/>
              </a:buClr>
              <a:buSzPct val="100000"/>
              <a:buNone/>
            </a:pPr>
            <a:endParaRPr sz="1200"/>
          </a:p>
          <a:p>
            <a:pPr marL="685800" lvl="1" indent="-228600" algn="l" rtl="0">
              <a:lnSpc>
                <a:spcPct val="80000"/>
              </a:lnSpc>
              <a:spcBef>
                <a:spcPts val="500"/>
              </a:spcBef>
              <a:spcAft>
                <a:spcPts val="0"/>
              </a:spcAft>
              <a:buClr>
                <a:schemeClr val="dk1"/>
              </a:buClr>
              <a:buSzPct val="100000"/>
              <a:buChar char="•"/>
            </a:pPr>
            <a:r>
              <a:rPr lang="en-US" sz="2000"/>
              <a:t>For all but the smallest distributions, impractical to write out!</a:t>
            </a:r>
            <a:endParaRPr/>
          </a:p>
        </p:txBody>
      </p:sp>
      <p:pic>
        <p:nvPicPr>
          <p:cNvPr id="154" name="Google Shape;154;p8" descr="txp_fig"/>
          <p:cNvPicPr preferRelativeResize="0"/>
          <p:nvPr/>
        </p:nvPicPr>
        <p:blipFill rotWithShape="1">
          <a:blip r:embed="rId3">
            <a:alphaModFix/>
          </a:blip>
          <a:srcRect/>
          <a:stretch/>
        </p:blipFill>
        <p:spPr>
          <a:xfrm>
            <a:off x="7022169" y="1305906"/>
            <a:ext cx="1803400" cy="261937"/>
          </a:xfrm>
          <a:prstGeom prst="rect">
            <a:avLst/>
          </a:prstGeom>
          <a:noFill/>
          <a:ln>
            <a:noFill/>
          </a:ln>
        </p:spPr>
      </p:pic>
      <p:pic>
        <p:nvPicPr>
          <p:cNvPr id="155" name="Google Shape;155;p8" descr="txp_fig.png"/>
          <p:cNvPicPr preferRelativeResize="0"/>
          <p:nvPr/>
        </p:nvPicPr>
        <p:blipFill rotWithShape="1">
          <a:blip r:embed="rId4">
            <a:alphaModFix/>
          </a:blip>
          <a:srcRect/>
          <a:stretch/>
        </p:blipFill>
        <p:spPr>
          <a:xfrm>
            <a:off x="1946710" y="2388049"/>
            <a:ext cx="4867275" cy="298606"/>
          </a:xfrm>
          <a:prstGeom prst="rect">
            <a:avLst/>
          </a:prstGeom>
          <a:noFill/>
          <a:ln>
            <a:noFill/>
          </a:ln>
        </p:spPr>
      </p:pic>
      <p:pic>
        <p:nvPicPr>
          <p:cNvPr id="156" name="Google Shape;156;p8" descr="txp_fig"/>
          <p:cNvPicPr preferRelativeResize="0"/>
          <p:nvPr/>
        </p:nvPicPr>
        <p:blipFill rotWithShape="1">
          <a:blip r:embed="rId5">
            <a:alphaModFix/>
          </a:blip>
          <a:srcRect/>
          <a:stretch/>
        </p:blipFill>
        <p:spPr>
          <a:xfrm>
            <a:off x="1932422" y="2937118"/>
            <a:ext cx="2445348" cy="328141"/>
          </a:xfrm>
          <a:prstGeom prst="rect">
            <a:avLst/>
          </a:prstGeom>
          <a:noFill/>
          <a:ln>
            <a:noFill/>
          </a:ln>
        </p:spPr>
      </p:pic>
      <p:pic>
        <p:nvPicPr>
          <p:cNvPr id="157" name="Google Shape;157;p8" descr="txp_fig"/>
          <p:cNvPicPr preferRelativeResize="0"/>
          <p:nvPr/>
        </p:nvPicPr>
        <p:blipFill rotWithShape="1">
          <a:blip r:embed="rId6">
            <a:alphaModFix/>
          </a:blip>
          <a:srcRect/>
          <a:stretch/>
        </p:blipFill>
        <p:spPr>
          <a:xfrm>
            <a:off x="3303822" y="3760065"/>
            <a:ext cx="2836863" cy="298450"/>
          </a:xfrm>
          <a:prstGeom prst="rect">
            <a:avLst/>
          </a:prstGeom>
          <a:noFill/>
          <a:ln>
            <a:noFill/>
          </a:ln>
        </p:spPr>
      </p:pic>
      <p:pic>
        <p:nvPicPr>
          <p:cNvPr id="158" name="Google Shape;158;p8" descr="txp_fig"/>
          <p:cNvPicPr preferRelativeResize="0"/>
          <p:nvPr/>
        </p:nvPicPr>
        <p:blipFill rotWithShape="1">
          <a:blip r:embed="rId7">
            <a:alphaModFix/>
          </a:blip>
          <a:srcRect/>
          <a:stretch/>
        </p:blipFill>
        <p:spPr>
          <a:xfrm>
            <a:off x="1778005" y="4366718"/>
            <a:ext cx="4359275" cy="671512"/>
          </a:xfrm>
          <a:prstGeom prst="rect">
            <a:avLst/>
          </a:prstGeom>
          <a:noFill/>
          <a:ln>
            <a:noFill/>
          </a:ln>
        </p:spPr>
      </p:pic>
      <p:graphicFrame>
        <p:nvGraphicFramePr>
          <p:cNvPr id="159" name="Google Shape;159;p8"/>
          <p:cNvGraphicFramePr/>
          <p:nvPr/>
        </p:nvGraphicFramePr>
        <p:xfrm>
          <a:off x="8747249" y="3210126"/>
          <a:ext cx="2354975" cy="1981250"/>
        </p:xfrm>
        <a:graphic>
          <a:graphicData uri="http://schemas.openxmlformats.org/drawingml/2006/table">
            <a:tbl>
              <a:tblPr>
                <a:noFill/>
                <a:tableStyleId>{98D2FC19-6D12-42EF-8AA3-5F670350492C}</a:tableStyleId>
              </a:tblPr>
              <a:tblGrid>
                <a:gridCol w="776675">
                  <a:extLst>
                    <a:ext uri="{9D8B030D-6E8A-4147-A177-3AD203B41FA5}">
                      <a16:colId xmlns:a16="http://schemas.microsoft.com/office/drawing/2014/main" val="20000"/>
                    </a:ext>
                  </a:extLst>
                </a:gridCol>
                <a:gridCol w="720550">
                  <a:extLst>
                    <a:ext uri="{9D8B030D-6E8A-4147-A177-3AD203B41FA5}">
                      <a16:colId xmlns:a16="http://schemas.microsoft.com/office/drawing/2014/main" val="20001"/>
                    </a:ext>
                  </a:extLst>
                </a:gridCol>
                <a:gridCol w="857750">
                  <a:extLst>
                    <a:ext uri="{9D8B030D-6E8A-4147-A177-3AD203B41FA5}">
                      <a16:colId xmlns:a16="http://schemas.microsoft.com/office/drawing/2014/main" val="20002"/>
                    </a:ext>
                  </a:extLst>
                </a:gridCol>
              </a:tblGrid>
              <a:tr h="288925">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W</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P</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88925">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0.4</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88925">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hot</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0.1</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88925">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sun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0.2</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88925">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cold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rain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1">
                        <a:lnSpc>
                          <a:spcPct val="100000"/>
                        </a:lnSpc>
                        <a:spcBef>
                          <a:spcPts val="0"/>
                        </a:spcBef>
                        <a:spcAft>
                          <a:spcPts val="0"/>
                        </a:spcAft>
                        <a:buClr>
                          <a:schemeClr val="accent2"/>
                        </a:buClr>
                        <a:buSzPts val="2000"/>
                        <a:buFont typeface="Noto Sans Symbols"/>
                        <a:buNone/>
                      </a:pPr>
                      <a:r>
                        <a:rPr lang="en-US" sz="2000" b="0" i="0" u="none" strike="noStrike" cap="none">
                          <a:solidFill>
                            <a:schemeClr val="accent2"/>
                          </a:solidFill>
                          <a:latin typeface="Calibri"/>
                          <a:ea typeface="Calibri"/>
                          <a:cs typeface="Calibri"/>
                          <a:sym typeface="Calibri"/>
                        </a:rPr>
                        <a:t>0.3</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160" name="Google Shape;160;p8" descr="txp_fig"/>
          <p:cNvPicPr preferRelativeResize="0"/>
          <p:nvPr/>
        </p:nvPicPr>
        <p:blipFill rotWithShape="1">
          <a:blip r:embed="rId8">
            <a:alphaModFix/>
          </a:blip>
          <a:srcRect/>
          <a:stretch/>
        </p:blipFill>
        <p:spPr>
          <a:xfrm>
            <a:off x="9385182" y="2742947"/>
            <a:ext cx="1179512" cy="2984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TotalTime>
  <Words>3548</Words>
  <Application>Microsoft Macintosh PowerPoint</Application>
  <PresentationFormat>Widescreen</PresentationFormat>
  <Paragraphs>646</Paragraphs>
  <Slides>47</Slides>
  <Notes>45</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Helvetica</vt:lpstr>
      <vt:lpstr>Open Sans</vt:lpstr>
      <vt:lpstr>Courier</vt:lpstr>
      <vt:lpstr>Calibri</vt:lpstr>
      <vt:lpstr>Cambria Math</vt:lpstr>
      <vt:lpstr>Noto Sans Symbols</vt:lpstr>
      <vt:lpstr>Arial</vt:lpstr>
      <vt:lpstr>Open Sans SemiBold</vt:lpstr>
      <vt:lpstr>Office Theme</vt:lpstr>
      <vt:lpstr>Probabilities and Language Models</vt:lpstr>
      <vt:lpstr>Probabilities and Language Models</vt:lpstr>
      <vt:lpstr>Review of Probabilities</vt:lpstr>
      <vt:lpstr>Uncertainty</vt:lpstr>
      <vt:lpstr>What Probabilities Are About</vt:lpstr>
      <vt:lpstr>Random Variables</vt:lpstr>
      <vt:lpstr>Axioms of Probability</vt:lpstr>
      <vt:lpstr>Probability Distributions</vt:lpstr>
      <vt:lpstr>Joint Distributions</vt:lpstr>
      <vt:lpstr>Probabilistic Models</vt:lpstr>
      <vt:lpstr>Events</vt:lpstr>
      <vt:lpstr>Marginal Distributions</vt:lpstr>
      <vt:lpstr>Conditional Probabilities</vt:lpstr>
      <vt:lpstr>Conditional Distributions</vt:lpstr>
      <vt:lpstr>Probabilistic Inference</vt:lpstr>
      <vt:lpstr>Inference by Enumeration</vt:lpstr>
      <vt:lpstr>The Product Rule</vt:lpstr>
      <vt:lpstr>The Chain Rule</vt:lpstr>
      <vt:lpstr>Bayes’ Rule</vt:lpstr>
      <vt:lpstr>PowerPoint Presentation</vt:lpstr>
      <vt:lpstr>Probabilistic Language Models</vt:lpstr>
      <vt:lpstr>Probabilistic Language Models</vt:lpstr>
      <vt:lpstr>Probabilistic Language Modeling</vt:lpstr>
      <vt:lpstr>Probabilistic Language Modeling</vt:lpstr>
      <vt:lpstr>How to compute P(W)</vt:lpstr>
      <vt:lpstr>The Chain Rule</vt:lpstr>
      <vt:lpstr>The Chain Rule</vt:lpstr>
      <vt:lpstr>Joint probability of words in sentence</vt:lpstr>
      <vt:lpstr>Joint probability of words in sentence</vt:lpstr>
      <vt:lpstr>How to estimate these probabilities</vt:lpstr>
      <vt:lpstr>How to estimate these probabilities</vt:lpstr>
      <vt:lpstr>Simplifying Assumption = Markov Assumption</vt:lpstr>
      <vt:lpstr>Simplifying Assumption = Markov Assumption</vt:lpstr>
      <vt:lpstr>How much history should we use?</vt:lpstr>
      <vt:lpstr>Historical Notes</vt:lpstr>
      <vt:lpstr>Generating with different n-gram LMs</vt:lpstr>
      <vt:lpstr>Language Modeling</vt:lpstr>
      <vt:lpstr>Estimating bigram probabilities</vt:lpstr>
      <vt:lpstr>An example</vt:lpstr>
      <vt:lpstr>How much history should we use?</vt:lpstr>
      <vt:lpstr>N-gram models versus long distance dependencies </vt:lpstr>
      <vt:lpstr>Generating with different n-gram LMs</vt:lpstr>
      <vt:lpstr>Problems for MLE</vt:lpstr>
      <vt:lpstr>Problems for MLE</vt:lpstr>
      <vt:lpstr>Practical Issues</vt:lpstr>
      <vt:lpstr>Google N-Gram Release, August 2006</vt:lpstr>
      <vt:lpstr>Google N-Gram Release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Probabilities and Language Models</dc:title>
  <dc:creator>Callison-Burch, Christopher</dc:creator>
  <cp:lastModifiedBy>Callison-Burch, Christopher</cp:lastModifiedBy>
  <cp:revision>17</cp:revision>
  <dcterms:created xsi:type="dcterms:W3CDTF">2020-10-29T12:45:45Z</dcterms:created>
  <dcterms:modified xsi:type="dcterms:W3CDTF">2022-11-01T15:07:55Z</dcterms:modified>
</cp:coreProperties>
</file>